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68"/>
  </p:notesMasterIdLst>
  <p:sldIdLst>
    <p:sldId id="529" r:id="rId2"/>
    <p:sldId id="2361" r:id="rId3"/>
    <p:sldId id="2424" r:id="rId4"/>
    <p:sldId id="2516" r:id="rId5"/>
    <p:sldId id="2426" r:id="rId6"/>
    <p:sldId id="2425" r:id="rId7"/>
    <p:sldId id="2524" r:id="rId8"/>
    <p:sldId id="2525" r:id="rId9"/>
    <p:sldId id="2526" r:id="rId10"/>
    <p:sldId id="2531" r:id="rId11"/>
    <p:sldId id="2536" r:id="rId12"/>
    <p:sldId id="2532" r:id="rId13"/>
    <p:sldId id="2537" r:id="rId14"/>
    <p:sldId id="2538" r:id="rId15"/>
    <p:sldId id="2539" r:id="rId16"/>
    <p:sldId id="2540" r:id="rId17"/>
    <p:sldId id="2541" r:id="rId18"/>
    <p:sldId id="2542" r:id="rId19"/>
    <p:sldId id="2543" r:id="rId20"/>
    <p:sldId id="2544" r:id="rId21"/>
    <p:sldId id="2545" r:id="rId22"/>
    <p:sldId id="2546" r:id="rId23"/>
    <p:sldId id="2547" r:id="rId24"/>
    <p:sldId id="2548" r:id="rId25"/>
    <p:sldId id="2518" r:id="rId26"/>
    <p:sldId id="2549" r:id="rId27"/>
    <p:sldId id="2535" r:id="rId28"/>
    <p:sldId id="2534" r:id="rId29"/>
    <p:sldId id="2550" r:id="rId30"/>
    <p:sldId id="2551" r:id="rId31"/>
    <p:sldId id="2552" r:id="rId32"/>
    <p:sldId id="2553" r:id="rId33"/>
    <p:sldId id="2554" r:id="rId34"/>
    <p:sldId id="2533" r:id="rId35"/>
    <p:sldId id="2555" r:id="rId36"/>
    <p:sldId id="2556" r:id="rId37"/>
    <p:sldId id="2557" r:id="rId38"/>
    <p:sldId id="2558" r:id="rId39"/>
    <p:sldId id="2559" r:id="rId40"/>
    <p:sldId id="2560" r:id="rId41"/>
    <p:sldId id="2398" r:id="rId42"/>
    <p:sldId id="2393" r:id="rId43"/>
    <p:sldId id="2517" r:id="rId44"/>
    <p:sldId id="2519" r:id="rId45"/>
    <p:sldId id="2520" r:id="rId46"/>
    <p:sldId id="2404" r:id="rId47"/>
    <p:sldId id="2394" r:id="rId48"/>
    <p:sldId id="2396" r:id="rId49"/>
    <p:sldId id="2470" r:id="rId50"/>
    <p:sldId id="2488" r:id="rId51"/>
    <p:sldId id="2504" r:id="rId52"/>
    <p:sldId id="2505" r:id="rId53"/>
    <p:sldId id="2506" r:id="rId54"/>
    <p:sldId id="2507" r:id="rId55"/>
    <p:sldId id="2508" r:id="rId56"/>
    <p:sldId id="2509" r:id="rId57"/>
    <p:sldId id="2510" r:id="rId58"/>
    <p:sldId id="2511" r:id="rId59"/>
    <p:sldId id="2512" r:id="rId60"/>
    <p:sldId id="2513" r:id="rId61"/>
    <p:sldId id="2514" r:id="rId62"/>
    <p:sldId id="2515" r:id="rId63"/>
    <p:sldId id="2521" r:id="rId64"/>
    <p:sldId id="2522" r:id="rId65"/>
    <p:sldId id="2503" r:id="rId66"/>
    <p:sldId id="1688" r:id="rId6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E2F0D9"/>
    <a:srgbClr val="FFC000"/>
    <a:srgbClr val="FF5050"/>
    <a:srgbClr val="FF66FF"/>
    <a:srgbClr val="CCFF66"/>
    <a:srgbClr val="CC00FF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9987" autoAdjust="0"/>
    <p:restoredTop sz="94912" autoAdjust="0"/>
  </p:normalViewPr>
  <p:slideViewPr>
    <p:cSldViewPr snapToGrid="0">
      <p:cViewPr>
        <p:scale>
          <a:sx n="72" d="100"/>
          <a:sy n="72" d="100"/>
        </p:scale>
        <p:origin x="3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77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32150-F52B-4562-9C2C-4746EC7F37A6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D9E01-D78D-4A8A-8DC7-C97840D7B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613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D9E01-D78D-4A8A-8DC7-C97840D7B85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76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D9E01-D78D-4A8A-8DC7-C97840D7B85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465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CC52FF-FADD-4DA8-B61C-C853EA8789E7}"/>
              </a:ext>
            </a:extLst>
          </p:cNvPr>
          <p:cNvSpPr/>
          <p:nvPr userDrawn="1"/>
        </p:nvSpPr>
        <p:spPr>
          <a:xfrm>
            <a:off x="0" y="0"/>
            <a:ext cx="12192000" cy="70485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0877" y="2235200"/>
            <a:ext cx="9144000" cy="2387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718151" y="6419959"/>
            <a:ext cx="2297264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A95318F-66C1-4CB0-BE75-1634CC849565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49765BB-16AE-4D07-8558-8BBBB7ED3496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06DBE34-4665-483D-B77D-6DE65D85A8E0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래픽 10">
            <a:extLst>
              <a:ext uri="{FF2B5EF4-FFF2-40B4-BE49-F238E27FC236}">
                <a16:creationId xmlns:a16="http://schemas.microsoft.com/office/drawing/2014/main" id="{D72A1650-633A-404D-A1E5-19BD7D71F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614" y="6470288"/>
            <a:ext cx="1704230" cy="27262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09AFE2BD-B819-4989-A1CC-DE049995A6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9930" y="23812"/>
            <a:ext cx="1340393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76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788056" y="6419959"/>
            <a:ext cx="2146852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34DECA5-6CD8-44AF-ACED-5DC73A540B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77B18E7-4B33-4C56-AD37-080DE2EB610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89614" y="844331"/>
            <a:ext cx="11545294" cy="5143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4AA0D58-5765-4440-B19D-7BE1243AA52B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AD4A219-E332-44F9-B66D-D498608EBD2B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EF85B90-E116-466E-96BA-0AA2ABD9A537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래픽 14">
            <a:extLst>
              <a:ext uri="{FF2B5EF4-FFF2-40B4-BE49-F238E27FC236}">
                <a16:creationId xmlns:a16="http://schemas.microsoft.com/office/drawing/2014/main" id="{A17B7064-3B66-4315-91E4-5CDAA51103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614" y="6470288"/>
            <a:ext cx="1704230" cy="27262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F399D38-B908-49F8-B2F1-2C7B42E6211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9930" y="23812"/>
            <a:ext cx="1340393" cy="657225"/>
          </a:xfrm>
          <a:prstGeom prst="rect">
            <a:avLst/>
          </a:prstGeom>
        </p:spPr>
      </p:pic>
      <p:sp>
        <p:nvSpPr>
          <p:cNvPr id="7" name="제목 개체 틀 1">
            <a:extLst>
              <a:ext uri="{FF2B5EF4-FFF2-40B4-BE49-F238E27FC236}">
                <a16:creationId xmlns:a16="http://schemas.microsoft.com/office/drawing/2014/main" id="{128EEC53-C4C4-48E3-B119-413D6C8F7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615" y="0"/>
            <a:ext cx="10090204" cy="704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27654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718151" y="6419959"/>
            <a:ext cx="2297264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34DECA5-6CD8-44AF-ACED-5DC73A540B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9B6715E-9154-42F4-A3A1-3A97D717583D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1A27302-6492-4CD2-8630-3D4F8D470E32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200CDAB-0C7B-4C74-AFC5-A841EE3ACAD4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래픽 11">
            <a:extLst>
              <a:ext uri="{FF2B5EF4-FFF2-40B4-BE49-F238E27FC236}">
                <a16:creationId xmlns:a16="http://schemas.microsoft.com/office/drawing/2014/main" id="{062F1060-C653-4406-A9EA-E4F0C76C12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614" y="6470288"/>
            <a:ext cx="1704230" cy="272628"/>
          </a:xfrm>
          <a:prstGeom prst="rect">
            <a:avLst/>
          </a:prstGeom>
        </p:spPr>
      </p:pic>
      <p:sp>
        <p:nvSpPr>
          <p:cNvPr id="16" name="제목 개체 틀 1">
            <a:extLst>
              <a:ext uri="{FF2B5EF4-FFF2-40B4-BE49-F238E27FC236}">
                <a16:creationId xmlns:a16="http://schemas.microsoft.com/office/drawing/2014/main" id="{58BB90F2-927F-4D3D-B30A-9F695F4CA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53" y="11905"/>
            <a:ext cx="10204900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046877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1">
            <a:extLst>
              <a:ext uri="{FF2B5EF4-FFF2-40B4-BE49-F238E27FC236}">
                <a16:creationId xmlns:a16="http://schemas.microsoft.com/office/drawing/2014/main" id="{F3FB7D25-C691-4DFF-8CA9-EE17111D5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53" y="11905"/>
            <a:ext cx="10204900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056420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400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005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372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08425F3-86A7-4CAA-B7E4-B80B26E02DC8}"/>
              </a:ext>
            </a:extLst>
          </p:cNvPr>
          <p:cNvSpPr/>
          <p:nvPr userDrawn="1"/>
        </p:nvSpPr>
        <p:spPr>
          <a:xfrm>
            <a:off x="0" y="-1"/>
            <a:ext cx="12192000" cy="70485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353" y="881948"/>
            <a:ext cx="11545294" cy="5153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C951EA-CFC1-46B5-BD63-13A84B623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53" y="11905"/>
            <a:ext cx="10204900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6086C469-508A-447A-9417-1B1EF856EA4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89930" y="23812"/>
            <a:ext cx="1340393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361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4" r:id="rId3"/>
    <p:sldLayoutId id="2147483675" r:id="rId4"/>
    <p:sldLayoutId id="2147483676" r:id="rId5"/>
    <p:sldLayoutId id="2147483677" r:id="rId6"/>
  </p:sldLayoutIdLst>
  <p:hf hdr="0" ftr="0" dt="0"/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1" hangingPunct="1">
        <a:lnSpc>
          <a:spcPct val="90000"/>
        </a:lnSpc>
        <a:spcBef>
          <a:spcPts val="1000"/>
        </a:spcBef>
        <a:buSzPct val="70000"/>
        <a:buFont typeface="Wingdings" panose="05000000000000000000" pitchFamily="2" charset="2"/>
        <a:buChar char="v"/>
        <a:defRPr sz="2400" kern="1200">
          <a:solidFill>
            <a:srgbClr val="0070C0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Arial" panose="020B0604020202020204" pitchFamily="34" charset="0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20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Arial" panose="020B0604020202020204" pitchFamily="34" charset="0"/>
        </a:defRPr>
      </a:lvl2pPr>
      <a:lvl3pPr marL="1200150" indent="-28575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2">
              <a:lumMod val="75000"/>
            </a:schemeClr>
          </a:solidFill>
          <a:latin typeface="나눔스퀘어" panose="020B0600000101010101" pitchFamily="50" charset="-127"/>
          <a:ea typeface="나눔스퀘어" panose="020B0600000101010101" pitchFamily="50" charset="-127"/>
          <a:cs typeface="Arial" panose="020B0604020202020204" pitchFamily="34" charset="0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장난감, 방, 남자이(가) 표시된 사진&#10;&#10;자동 생성된 설명">
            <a:extLst>
              <a:ext uri="{FF2B5EF4-FFF2-40B4-BE49-F238E27FC236}">
                <a16:creationId xmlns:a16="http://schemas.microsoft.com/office/drawing/2014/main" id="{CBD0BBEC-B0B7-4A66-AF67-610725829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94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296C5D6-A6A9-4E06-A520-3E066D3E0210}"/>
              </a:ext>
            </a:extLst>
          </p:cNvPr>
          <p:cNvSpPr/>
          <p:nvPr/>
        </p:nvSpPr>
        <p:spPr>
          <a:xfrm>
            <a:off x="8323086" y="6220395"/>
            <a:ext cx="1051057" cy="276999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Hongsuk Yi</a:t>
            </a:r>
            <a:endParaRPr kumimoji="1" lang="ko-KR" altLang="en-US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9635ED-FCF3-4851-9978-77FE797545C0}"/>
              </a:ext>
            </a:extLst>
          </p:cNvPr>
          <p:cNvSpPr/>
          <p:nvPr/>
        </p:nvSpPr>
        <p:spPr>
          <a:xfrm>
            <a:off x="1034676" y="1331220"/>
            <a:ext cx="10122647" cy="5539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ctr" fontAlgn="base"/>
            <a:r>
              <a:rPr lang="en-US" altLang="ko-KR" sz="3600" b="1" dirty="0">
                <a:solidFill>
                  <a:schemeClr val="bg1">
                    <a:lumMod val="50000"/>
                  </a:schemeClr>
                </a:solidFill>
              </a:rPr>
              <a:t>15</a:t>
            </a:r>
            <a:r>
              <a:rPr lang="ko-KR" altLang="en-US" sz="3600" b="1" dirty="0">
                <a:solidFill>
                  <a:schemeClr val="bg1">
                    <a:lumMod val="50000"/>
                  </a:schemeClr>
                </a:solidFill>
              </a:rPr>
              <a:t>주 </a:t>
            </a:r>
            <a:r>
              <a:rPr lang="ko-KR" altLang="en-US" sz="3600" b="1" dirty="0" err="1">
                <a:solidFill>
                  <a:schemeClr val="bg1">
                    <a:lumMod val="50000"/>
                  </a:schemeClr>
                </a:solidFill>
              </a:rPr>
              <a:t>합성곱</a:t>
            </a:r>
            <a:r>
              <a:rPr lang="ko-KR" altLang="en-US" sz="3600" b="1" dirty="0">
                <a:solidFill>
                  <a:schemeClr val="bg1">
                    <a:lumMod val="50000"/>
                  </a:schemeClr>
                </a:solidFill>
              </a:rPr>
              <a:t> 신경망과 활용</a:t>
            </a:r>
            <a:endParaRPr lang="en-US" altLang="ko-KR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BCAED6A-2B8B-41D1-9DE6-37B95FD871E0}"/>
              </a:ext>
            </a:extLst>
          </p:cNvPr>
          <p:cNvSpPr/>
          <p:nvPr/>
        </p:nvSpPr>
        <p:spPr>
          <a:xfrm>
            <a:off x="3278595" y="238812"/>
            <a:ext cx="620233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>
                <a:solidFill>
                  <a:srgbClr val="0070C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KoPubWorld돋움체 Bold" panose="00000800000000000000" pitchFamily="2" charset="-127"/>
              </a:rPr>
              <a:t>인공지능특론 </a:t>
            </a:r>
            <a:endParaRPr lang="en-US" altLang="ko-KR" sz="3200">
              <a:solidFill>
                <a:srgbClr val="0070C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  <a:cs typeface="KoPubWorld돋움체 Bold" panose="00000800000000000000" pitchFamily="2" charset="-127"/>
            </a:endParaRPr>
          </a:p>
          <a:p>
            <a:r>
              <a:rPr lang="en-US" altLang="ko-KR" sz="3200">
                <a:solidFill>
                  <a:srgbClr val="0070C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KoPubWorld돋움체 Bold" panose="00000800000000000000" pitchFamily="2" charset="-127"/>
              </a:rPr>
              <a:t>(Advanced Artificial Intelligence)</a:t>
            </a:r>
            <a:endParaRPr lang="ko-KR" altLang="en-US" sz="3200" dirty="0">
              <a:solidFill>
                <a:srgbClr val="0070C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D8E700-1E13-42C8-A466-1AC8885FF6D4}"/>
              </a:ext>
            </a:extLst>
          </p:cNvPr>
          <p:cNvSpPr/>
          <p:nvPr/>
        </p:nvSpPr>
        <p:spPr>
          <a:xfrm>
            <a:off x="10032617" y="6220394"/>
            <a:ext cx="964037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KISTI</a:t>
            </a: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C79507-219A-4A39-9CA1-1E1554898786}"/>
              </a:ext>
            </a:extLst>
          </p:cNvPr>
          <p:cNvSpPr/>
          <p:nvPr/>
        </p:nvSpPr>
        <p:spPr>
          <a:xfrm>
            <a:off x="2139203" y="457283"/>
            <a:ext cx="679673" cy="416653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2023</a:t>
            </a:r>
            <a:endParaRPr kumimoji="1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8353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772943-9B05-46C8-B6FD-9CEDA07D6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922681-42B0-4CC0-841B-EDE42C234C6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/>
              <a:t>ImageNet Large Scale Visual Recognition Challenge (ILSVRC) winners</a:t>
            </a:r>
          </a:p>
          <a:p>
            <a:pPr lvl="1"/>
            <a:r>
              <a:rPr lang="en-US" altLang="ko-KR" dirty="0"/>
              <a:t>Human Error ~ 5.1%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E9A8C6A-5130-4E91-8DBC-D51D90EFE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Main Breakthrough for CNNs: </a:t>
            </a:r>
            <a:r>
              <a:rPr lang="en-US" altLang="ko-KR" dirty="0" err="1"/>
              <a:t>AlexNet</a:t>
            </a:r>
            <a:r>
              <a:rPr lang="en-US" altLang="ko-KR" dirty="0"/>
              <a:t> &amp; ImageNet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0DC85D6-0D13-4D99-85FC-6A1B5A26F70B}"/>
              </a:ext>
            </a:extLst>
          </p:cNvPr>
          <p:cNvSpPr/>
          <p:nvPr/>
        </p:nvSpPr>
        <p:spPr>
          <a:xfrm>
            <a:off x="2298183" y="5913682"/>
            <a:ext cx="7728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source : </a:t>
            </a:r>
            <a:r>
              <a:rPr lang="en-US" altLang="ko-KR" dirty="0" err="1"/>
              <a:t>ht</a:t>
            </a:r>
            <a:r>
              <a:rPr lang="ko-KR" altLang="en-US" dirty="0"/>
              <a:t>tps://pages.stat.wisc.edu/~sraschka/teaching/stat453-ss2021/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5C37CEF-C0B6-4F39-A3D4-D09587398AE2}"/>
              </a:ext>
            </a:extLst>
          </p:cNvPr>
          <p:cNvGrpSpPr/>
          <p:nvPr/>
        </p:nvGrpSpPr>
        <p:grpSpPr>
          <a:xfrm>
            <a:off x="2296887" y="1943980"/>
            <a:ext cx="7065112" cy="4069688"/>
            <a:chOff x="5568789" y="1799125"/>
            <a:chExt cx="5698209" cy="261597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2B81FAE-2C4D-4049-919B-065F0F587A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84"/>
            <a:stretch/>
          </p:blipFill>
          <p:spPr>
            <a:xfrm>
              <a:off x="5568789" y="1799125"/>
              <a:ext cx="5622916" cy="2615979"/>
            </a:xfrm>
            <a:prstGeom prst="rect">
              <a:avLst/>
            </a:prstGeom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12C7BB4-0BF5-44B8-824B-D9E9DD2D3043}"/>
                </a:ext>
              </a:extLst>
            </p:cNvPr>
            <p:cNvSpPr/>
            <p:nvPr/>
          </p:nvSpPr>
          <p:spPr>
            <a:xfrm>
              <a:off x="10450125" y="3210815"/>
              <a:ext cx="816873" cy="111469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21961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36827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ABE2FE-27D5-4436-A286-AC773CF5B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7E9DE25-A473-42FF-99B4-460C437EE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 of CNN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29E6D87-3DF0-4A35-A961-17608B032DE7}"/>
              </a:ext>
            </a:extLst>
          </p:cNvPr>
          <p:cNvSpPr/>
          <p:nvPr/>
        </p:nvSpPr>
        <p:spPr>
          <a:xfrm>
            <a:off x="1809135" y="5714466"/>
            <a:ext cx="84360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Figure source) </a:t>
            </a:r>
            <a:r>
              <a:rPr lang="ko-KR" altLang="en-US" dirty="0"/>
              <a:t>https://www.v7labs.com/blog/convolutional-neural-networks-guide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7658A2-C6A4-4F0A-A0B9-45E30B9E7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135" y="996049"/>
            <a:ext cx="8042788" cy="455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84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772943-9B05-46C8-B6FD-9CEDA07D6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E9A8C6A-5130-4E91-8DBC-D51D90EFE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Common CNN Architectures</a:t>
            </a:r>
            <a:endParaRPr lang="ko-KR" altLang="en-US" dirty="0"/>
          </a:p>
        </p:txBody>
      </p:sp>
      <p:sp>
        <p:nvSpPr>
          <p:cNvPr id="9" name="AutoShape 8" descr="Comparison of popular CNN architectures. The vertical axis shows top 1 accuracy on ImageNet classification. The horizontal axis shows the number of operations needed to classify an image. Circle size is proportional to the number of parameters in the network. ">
            <a:extLst>
              <a:ext uri="{FF2B5EF4-FFF2-40B4-BE49-F238E27FC236}">
                <a16:creationId xmlns:a16="http://schemas.microsoft.com/office/drawing/2014/main" id="{6C6A6442-03C9-4215-BDE9-85B7227485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831CBE0C-402A-4846-BE06-320467AB65D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2018352" y="942873"/>
            <a:ext cx="6132590" cy="452508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F08B758-91C8-41BA-A355-783A1FEED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762" y="5648200"/>
            <a:ext cx="989647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282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D8FEC7C-B953-40B3-99AB-DBEC729C2C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Common Applications of CNNs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BE99C6A-B7A3-4CB5-B9F4-743D8D082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CFB1C1-0091-4303-82A6-B8A1866C693A}"/>
              </a:ext>
            </a:extLst>
          </p:cNvPr>
          <p:cNvSpPr/>
          <p:nvPr/>
        </p:nvSpPr>
        <p:spPr>
          <a:xfrm>
            <a:off x="2397466" y="6415752"/>
            <a:ext cx="7728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source : </a:t>
            </a:r>
            <a:r>
              <a:rPr lang="en-US" altLang="ko-KR" dirty="0" err="1"/>
              <a:t>ht</a:t>
            </a:r>
            <a:r>
              <a:rPr lang="ko-KR" altLang="en-US" dirty="0"/>
              <a:t>tps://pages.stat.wisc.edu/~sraschka/teaching/stat453-ss2021/</a:t>
            </a:r>
          </a:p>
        </p:txBody>
      </p:sp>
    </p:spTree>
    <p:extLst>
      <p:ext uri="{BB962C8B-B14F-4D97-AF65-F5344CB8AC3E}">
        <p14:creationId xmlns:p14="http://schemas.microsoft.com/office/powerpoint/2010/main" val="2176982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BE99C6A-B7A3-4CB5-B9F4-743D8D082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D8FEC7C-B953-40B3-99AB-DBEC729C2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Detection and YOLO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CFB1C1-0091-4303-82A6-B8A1866C693A}"/>
              </a:ext>
            </a:extLst>
          </p:cNvPr>
          <p:cNvSpPr/>
          <p:nvPr/>
        </p:nvSpPr>
        <p:spPr>
          <a:xfrm>
            <a:off x="196646" y="5897590"/>
            <a:ext cx="116413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source : https://lme.tf.fau.de/lecture-notes/lecture-notes-dl/lecture-notes-in-deep-learning-segmentation-and-object-detection-part-4/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5E2821-D112-44DC-A174-6E7AF89A3805}"/>
              </a:ext>
            </a:extLst>
          </p:cNvPr>
          <p:cNvSpPr txBox="1"/>
          <p:nvPr/>
        </p:nvSpPr>
        <p:spPr>
          <a:xfrm>
            <a:off x="3977148" y="706204"/>
            <a:ext cx="4237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You Only Look Once (YOLO) Algorithm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4C60CD-418E-47B0-9B53-184FF5A13A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47"/>
          <a:stretch/>
        </p:blipFill>
        <p:spPr>
          <a:xfrm>
            <a:off x="2264188" y="1436375"/>
            <a:ext cx="7453963" cy="427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18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BE99C6A-B7A3-4CB5-B9F4-743D8D082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D8FEC7C-B953-40B3-99AB-DBEC729C2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Segmentation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CFB1C1-0091-4303-82A6-B8A1866C693A}"/>
              </a:ext>
            </a:extLst>
          </p:cNvPr>
          <p:cNvSpPr/>
          <p:nvPr/>
        </p:nvSpPr>
        <p:spPr>
          <a:xfrm>
            <a:off x="658761" y="5639004"/>
            <a:ext cx="109039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source https://nirmalamurali.medium.com/image-classification-vs-semantic-segmentation-vs-instance-segmentation-625c33a08d50</a:t>
            </a:r>
            <a:endParaRPr lang="ko-KR" altLang="en-US" dirty="0"/>
          </a:p>
        </p:txBody>
      </p:sp>
      <p:pic>
        <p:nvPicPr>
          <p:cNvPr id="2050" name="Picture 2" descr="source: https://www.google.com/url?sa=i&amp;url=https%3A%2F%2Ftowardsdatascience.com%2Fdetection-and-segmentation-through-convnets-47aa42de27ea&amp;psig=AOvVaw2piVI0uUZp5v04ziWxcAMk&amp;ust=1619797430325000&amp;source=images&amp;cd=vfe&amp;ved=0CAIQjRxqFwoTCPjuwfHmo_ACFQAAAAAdAAAAABAD">
            <a:extLst>
              <a:ext uri="{FF2B5EF4-FFF2-40B4-BE49-F238E27FC236}">
                <a16:creationId xmlns:a16="http://schemas.microsoft.com/office/drawing/2014/main" id="{BA17A1B7-4202-465C-B498-56B97A4A2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484" y="1106128"/>
            <a:ext cx="5687961" cy="426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007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BE99C6A-B7A3-4CB5-B9F4-743D8D082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D8FEC7C-B953-40B3-99AB-DBEC729C2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Face Recognition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CFB1C1-0091-4303-82A6-B8A1866C693A}"/>
              </a:ext>
            </a:extLst>
          </p:cNvPr>
          <p:cNvSpPr/>
          <p:nvPr/>
        </p:nvSpPr>
        <p:spPr>
          <a:xfrm>
            <a:off x="2348305" y="5874978"/>
            <a:ext cx="7728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source : https://arxiv.org/ftp/arxiv/papers/1910/1910.11563.pdf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28EEA8-936F-41FF-AAD8-EEE527641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330" y="1651574"/>
            <a:ext cx="9468923" cy="326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09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BE99C6A-B7A3-4CB5-B9F4-743D8D082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D8FEC7C-B953-40B3-99AB-DBEC729C2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Image Synthesis : </a:t>
            </a:r>
            <a:r>
              <a:rPr lang="en-US" altLang="ko-KR" b="0" dirty="0"/>
              <a:t>Generative Adversarial Networks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CFB1C1-0091-4303-82A6-B8A1866C693A}"/>
              </a:ext>
            </a:extLst>
          </p:cNvPr>
          <p:cNvSpPr/>
          <p:nvPr/>
        </p:nvSpPr>
        <p:spPr>
          <a:xfrm>
            <a:off x="2348304" y="5659968"/>
            <a:ext cx="7728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source : https://velog.io/@hwany/GAN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763171-1FFC-4905-90CF-FD2589BC5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996" y="966814"/>
            <a:ext cx="7728155" cy="441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939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43BDF63-EF8A-48C0-965A-D3663C43D5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Why Computer Vision is (was) Hard: </a:t>
            </a:r>
            <a:br>
              <a:rPr lang="en-US" altLang="ko-KR" dirty="0"/>
            </a:br>
            <a:r>
              <a:rPr lang="en-US" altLang="ko-KR" dirty="0"/>
              <a:t>Challenges with Image Classification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BE99C6A-B7A3-4CB5-B9F4-743D8D082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CFB1C1-0091-4303-82A6-B8A1866C693A}"/>
              </a:ext>
            </a:extLst>
          </p:cNvPr>
          <p:cNvSpPr/>
          <p:nvPr/>
        </p:nvSpPr>
        <p:spPr>
          <a:xfrm>
            <a:off x="2397466" y="6415752"/>
            <a:ext cx="7728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source : </a:t>
            </a:r>
            <a:r>
              <a:rPr lang="en-US" altLang="ko-KR" dirty="0" err="1"/>
              <a:t>ht</a:t>
            </a:r>
            <a:r>
              <a:rPr lang="ko-KR" altLang="en-US" dirty="0"/>
              <a:t>tps://pages.stat.wisc.edu/~sraschka/teaching/stat453-ss2021/</a:t>
            </a:r>
          </a:p>
        </p:txBody>
      </p:sp>
    </p:spTree>
    <p:extLst>
      <p:ext uri="{BB962C8B-B14F-4D97-AF65-F5344CB8AC3E}">
        <p14:creationId xmlns:p14="http://schemas.microsoft.com/office/powerpoint/2010/main" val="204266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9B7E82-5586-4FF9-A3EF-A1D0A6E70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5F27CD-C161-4E17-B143-F7B7DCC7214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/>
              <a:t>Any real-world image pixels</a:t>
            </a:r>
          </a:p>
          <a:p>
            <a:pPr lvl="1"/>
            <a:r>
              <a:rPr lang="en-US" altLang="ko-KR" dirty="0"/>
              <a:t>Rows*columns*number of channels</a:t>
            </a:r>
          </a:p>
          <a:p>
            <a:pPr lvl="1"/>
            <a:r>
              <a:rPr lang="en-US" altLang="ko-KR" dirty="0"/>
              <a:t>Example number 8: 28*28*1 -&gt; 784 pixels </a:t>
            </a:r>
          </a:p>
          <a:p>
            <a:r>
              <a:rPr lang="en-US" altLang="ko-KR" dirty="0"/>
              <a:t>Channel is Color</a:t>
            </a:r>
          </a:p>
          <a:p>
            <a:pPr lvl="1"/>
            <a:r>
              <a:rPr lang="en-US" altLang="ko-KR" dirty="0"/>
              <a:t>Channel : RGB </a:t>
            </a:r>
          </a:p>
          <a:p>
            <a:pPr lvl="1"/>
            <a:r>
              <a:rPr lang="en-US" altLang="ko-KR" dirty="0"/>
              <a:t>Value: 0~255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C6661F8-F381-424C-9490-7890E7496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computer sees an image as a matrix of numbers </a:t>
            </a:r>
            <a:endParaRPr lang="ko-KR" altLang="en-US" dirty="0"/>
          </a:p>
        </p:txBody>
      </p:sp>
      <p:pic>
        <p:nvPicPr>
          <p:cNvPr id="1026" name="Picture 2" descr="https://wikidocs.net/images/page/64066/conv2.png">
            <a:extLst>
              <a:ext uri="{FF2B5EF4-FFF2-40B4-BE49-F238E27FC236}">
                <a16:creationId xmlns:a16="http://schemas.microsoft.com/office/drawing/2014/main" id="{715DC3B2-5E1D-424D-B163-FE59720D1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819" y="1558206"/>
            <a:ext cx="5852339" cy="405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3BB1776-36CC-4D1B-AD42-B87EB9C5D567}"/>
              </a:ext>
            </a:extLst>
          </p:cNvPr>
          <p:cNvSpPr/>
          <p:nvPr/>
        </p:nvSpPr>
        <p:spPr>
          <a:xfrm>
            <a:off x="1125842" y="5875169"/>
            <a:ext cx="34551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(source)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https://wikidocs.net/64066</a:t>
            </a:r>
          </a:p>
        </p:txBody>
      </p:sp>
      <p:pic>
        <p:nvPicPr>
          <p:cNvPr id="8" name="Picture 2" descr="https://wikidocs.net/images/page/64066/conv3.png">
            <a:extLst>
              <a:ext uri="{FF2B5EF4-FFF2-40B4-BE49-F238E27FC236}">
                <a16:creationId xmlns:a16="http://schemas.microsoft.com/office/drawing/2014/main" id="{718C0767-8B5F-4572-813A-05DAFB9BF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42" y="3641696"/>
            <a:ext cx="2809875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981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9B43C9CD-38B2-4139-BFA1-4779436CCC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0876" y="1439501"/>
            <a:ext cx="9157357" cy="3183299"/>
          </a:xfrm>
        </p:spPr>
        <p:txBody>
          <a:bodyPr>
            <a:normAutofit/>
          </a:bodyPr>
          <a:lstStyle/>
          <a:p>
            <a:r>
              <a:rPr lang="ko-KR" altLang="en-US"/>
              <a:t>합성곱 신경망</a:t>
            </a:r>
            <a:br>
              <a:rPr lang="en-US" altLang="ko-KR"/>
            </a:br>
            <a:r>
              <a:rPr lang="en-US" altLang="ko-KR"/>
              <a:t>(Convolutional Neural Networks)</a:t>
            </a:r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EDE9DC3-0786-4A60-BD19-9C504B486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204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BE99C6A-B7A3-4CB5-B9F4-743D8D082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D8FEC7C-B953-40B3-99AB-DBEC729C2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 Image Classification is Hard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CFB1C1-0091-4303-82A6-B8A1866C693A}"/>
              </a:ext>
            </a:extLst>
          </p:cNvPr>
          <p:cNvSpPr/>
          <p:nvPr/>
        </p:nvSpPr>
        <p:spPr>
          <a:xfrm>
            <a:off x="2231922" y="5921716"/>
            <a:ext cx="7728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source : </a:t>
            </a:r>
            <a:r>
              <a:rPr lang="en-US" altLang="ko-KR" dirty="0" err="1"/>
              <a:t>ht</a:t>
            </a:r>
            <a:r>
              <a:rPr lang="ko-KR" altLang="en-US" dirty="0"/>
              <a:t>tps://pages.stat.wisc.edu/~sraschka/teaching/stat453-ss2021/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571D72-CF5F-488B-BDA5-7165A55E0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738" y="936284"/>
            <a:ext cx="7099966" cy="471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24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BE99C6A-B7A3-4CB5-B9F4-743D8D082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5336A35-0602-4DF2-8779-981DA7D7700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/>
              <a:t>Use hand-engineered features of Iris flower data set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D8FEC7C-B953-40B3-99AB-DBEC729C2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Traditional Approaches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CFB1C1-0091-4303-82A6-B8A1866C693A}"/>
              </a:ext>
            </a:extLst>
          </p:cNvPr>
          <p:cNvSpPr/>
          <p:nvPr/>
        </p:nvSpPr>
        <p:spPr>
          <a:xfrm>
            <a:off x="609600" y="5855313"/>
            <a:ext cx="11192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source : https://www.bogotobogo.com/python/scikit-learn/scikit_machine_learning_features_extraction.php</a:t>
            </a:r>
            <a:endParaRPr lang="ko-KR" altLang="en-US" dirty="0"/>
          </a:p>
        </p:txBody>
      </p:sp>
      <p:pic>
        <p:nvPicPr>
          <p:cNvPr id="4098" name="Picture 2" descr="iris-data-set.png">
            <a:extLst>
              <a:ext uri="{FF2B5EF4-FFF2-40B4-BE49-F238E27FC236}">
                <a16:creationId xmlns:a16="http://schemas.microsoft.com/office/drawing/2014/main" id="{5191179D-A68C-418E-8AB2-A21EDD878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992" y="1404937"/>
            <a:ext cx="541972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RIS Flowers Classification| Classification">
            <a:extLst>
              <a:ext uri="{FF2B5EF4-FFF2-40B4-BE49-F238E27FC236}">
                <a16:creationId xmlns:a16="http://schemas.microsoft.com/office/drawing/2014/main" id="{F7463C98-C2AB-4F97-9B64-5CE432A1C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67" y="2067080"/>
            <a:ext cx="4762499" cy="212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8059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BE99C6A-B7A3-4CB5-B9F4-743D8D082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738921-0F24-4663-A1B4-B312831286A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/>
              <a:t>Definition of Relational inductive biases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D8FEC7C-B953-40B3-99AB-DBEC729C2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The Main Concepts Behind Convolutional Neural Networks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CFB1C1-0091-4303-82A6-B8A1866C693A}"/>
              </a:ext>
            </a:extLst>
          </p:cNvPr>
          <p:cNvSpPr/>
          <p:nvPr/>
        </p:nvSpPr>
        <p:spPr>
          <a:xfrm>
            <a:off x="2231922" y="5829003"/>
            <a:ext cx="7728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source : https://www.baeldung.com/cs/ml-inductive-bias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AFB43A8-CF04-44E1-AD0D-61F7AE10739B}"/>
              </a:ext>
            </a:extLst>
          </p:cNvPr>
          <p:cNvSpPr/>
          <p:nvPr/>
        </p:nvSpPr>
        <p:spPr>
          <a:xfrm>
            <a:off x="1170038" y="1372814"/>
            <a:ext cx="98912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Raleway"/>
              </a:rPr>
              <a:t>Every machine learning model requires some type of architecture design and possibly some initial assumptions about the data we want to analyze. </a:t>
            </a:r>
            <a:r>
              <a:rPr lang="en-US" altLang="ko-KR" b="1" dirty="0">
                <a:solidFill>
                  <a:srgbClr val="000000"/>
                </a:solidFill>
                <a:latin typeface="Raleway"/>
              </a:rPr>
              <a:t>Generally, every building block and every belief that we make about the data is a form of inductive bias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996B2C6-B49A-4502-8219-E4E7BD5C1ED3}"/>
              </a:ext>
            </a:extLst>
          </p:cNvPr>
          <p:cNvGrpSpPr/>
          <p:nvPr/>
        </p:nvGrpSpPr>
        <p:grpSpPr>
          <a:xfrm>
            <a:off x="1270714" y="2473016"/>
            <a:ext cx="8517342" cy="3249157"/>
            <a:chOff x="1270714" y="2473016"/>
            <a:chExt cx="8517342" cy="324915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AA04618-4F1E-462D-B80E-8AD3AC6B7FDB}"/>
                </a:ext>
              </a:extLst>
            </p:cNvPr>
            <p:cNvSpPr txBox="1"/>
            <p:nvPr/>
          </p:nvSpPr>
          <p:spPr>
            <a:xfrm>
              <a:off x="1734432" y="2519093"/>
              <a:ext cx="1535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0070C0"/>
                  </a:solidFill>
                  <a:ea typeface="나눔스퀘어" panose="020B0600000101010101"/>
                </a:rPr>
                <a:t>Weak Relation</a:t>
              </a:r>
              <a:endParaRPr lang="ko-KR" altLang="en-US" dirty="0">
                <a:solidFill>
                  <a:srgbClr val="0070C0"/>
                </a:solidFill>
                <a:ea typeface="나눔스퀘어" panose="020B0600000101010101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EC732A-5AA5-48D8-BDC9-5B8FFACFDCCB}"/>
                </a:ext>
              </a:extLst>
            </p:cNvPr>
            <p:cNvSpPr txBox="1"/>
            <p:nvPr/>
          </p:nvSpPr>
          <p:spPr>
            <a:xfrm>
              <a:off x="4753892" y="2473016"/>
              <a:ext cx="897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0070C0"/>
                  </a:solidFill>
                  <a:ea typeface="나눔스퀘어" panose="020B0600000101010101"/>
                </a:rPr>
                <a:t>Locality</a:t>
              </a:r>
              <a:endParaRPr lang="ko-KR" altLang="en-US" dirty="0">
                <a:solidFill>
                  <a:srgbClr val="0070C0"/>
                </a:solidFill>
                <a:ea typeface="나눔스퀘어" panose="020B0600000101010101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6DD37AE-54B0-4F08-BC75-41BEA9EC6455}"/>
                </a:ext>
              </a:extLst>
            </p:cNvPr>
            <p:cNvSpPr txBox="1"/>
            <p:nvPr/>
          </p:nvSpPr>
          <p:spPr>
            <a:xfrm>
              <a:off x="7349585" y="2486666"/>
              <a:ext cx="12309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0070C0"/>
                  </a:solidFill>
                  <a:ea typeface="나눔스퀘어" panose="020B0600000101010101"/>
                </a:rPr>
                <a:t>Sequential </a:t>
              </a:r>
              <a:endParaRPr lang="ko-KR" altLang="en-US" dirty="0">
                <a:solidFill>
                  <a:srgbClr val="0070C0"/>
                </a:solidFill>
                <a:ea typeface="나눔스퀘어" panose="020B0600000101010101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E3BBEFD-7410-4458-8961-CDB61DDD7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714" y="2824627"/>
              <a:ext cx="8517342" cy="28975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0537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BE99C6A-B7A3-4CB5-B9F4-743D8D082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D8FEC7C-B953-40B3-99AB-DBEC729C2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Relational inductive biases in deep learning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CFB1C1-0091-4303-82A6-B8A1866C693A}"/>
              </a:ext>
            </a:extLst>
          </p:cNvPr>
          <p:cNvSpPr/>
          <p:nvPr/>
        </p:nvSpPr>
        <p:spPr>
          <a:xfrm>
            <a:off x="658763" y="5610445"/>
            <a:ext cx="101173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source : https://enfow.github.io/paper-review/graph-neural-network/2021/01/11/relational_inductive_biases_deep_learning_and_graph_netowrks/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5A0F5C-71D8-4AF7-90B3-DD7C9AF56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296" y="1650303"/>
            <a:ext cx="7555305" cy="1837119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688A1FE-93A0-4F5D-A2A6-972D46492A7D}"/>
              </a:ext>
            </a:extLst>
          </p:cNvPr>
          <p:cNvSpPr/>
          <p:nvPr/>
        </p:nvSpPr>
        <p:spPr>
          <a:xfrm>
            <a:off x="4847304" y="1487120"/>
            <a:ext cx="1710812" cy="1708364"/>
          </a:xfrm>
          <a:prstGeom prst="roundRect">
            <a:avLst/>
          </a:prstGeom>
          <a:solidFill>
            <a:srgbClr val="FF3300">
              <a:alpha val="1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5968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67FE8F6-005F-44A9-BD67-76875ED14E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Convolutional Neural Network Basics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0AA3BB3-8ED9-4DA9-A2F9-B5E28ED70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1269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BE99C6A-B7A3-4CB5-B9F4-743D8D082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D8FEC7C-B953-40B3-99AB-DBEC729C2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0" dirty="0"/>
              <a:t>Schematic diagram of a basic CNN architecture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CFB1C1-0091-4303-82A6-B8A1866C693A}"/>
              </a:ext>
            </a:extLst>
          </p:cNvPr>
          <p:cNvSpPr/>
          <p:nvPr/>
        </p:nvSpPr>
        <p:spPr>
          <a:xfrm>
            <a:off x="2446628" y="5770047"/>
            <a:ext cx="7728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source : https://www.mdpi.com/2076-3417/9/21/4500</a:t>
            </a:r>
            <a:endParaRPr lang="ko-KR" altLang="en-US" dirty="0"/>
          </a:p>
        </p:txBody>
      </p:sp>
      <p:pic>
        <p:nvPicPr>
          <p:cNvPr id="7172" name="Picture 4" descr="Applsci 09 04500 g001">
            <a:extLst>
              <a:ext uri="{FF2B5EF4-FFF2-40B4-BE49-F238E27FC236}">
                <a16:creationId xmlns:a16="http://schemas.microsoft.com/office/drawing/2014/main" id="{228038A7-8E64-4B0F-827A-1A49F72F3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400" y="1087953"/>
            <a:ext cx="9015853" cy="447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558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4AF6B8-D668-4B0F-A29B-6D5F3C253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5C5C8D1-E432-4E5B-A8F2-863349DF4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Feature map </a:t>
            </a:r>
            <a:endParaRPr lang="ko-KR" altLang="en-US" dirty="0"/>
          </a:p>
        </p:txBody>
      </p:sp>
      <p:pic>
        <p:nvPicPr>
          <p:cNvPr id="3074" name="Picture 2" descr="https://miro.medium.com/v2/resize:fit:1050/0*1-16qAmCtErFolAx">
            <a:extLst>
              <a:ext uri="{FF2B5EF4-FFF2-40B4-BE49-F238E27FC236}">
                <a16:creationId xmlns:a16="http://schemas.microsoft.com/office/drawing/2014/main" id="{1E436954-B2E1-4456-BBB1-352E9C8A2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992" y="1353779"/>
            <a:ext cx="9339623" cy="380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09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772943-9B05-46C8-B6FD-9CEDA07D6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E9A8C6A-5130-4E91-8DBC-D51D90EFE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Architecture of a Convolutional Neural Network (CNN)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0DC85D6-0D13-4D99-85FC-6A1B5A26F70B}"/>
              </a:ext>
            </a:extLst>
          </p:cNvPr>
          <p:cNvSpPr/>
          <p:nvPr/>
        </p:nvSpPr>
        <p:spPr>
          <a:xfrm>
            <a:off x="2298183" y="5913682"/>
            <a:ext cx="7728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source : </a:t>
            </a:r>
            <a:r>
              <a:rPr lang="en-US" altLang="ko-KR" dirty="0" err="1"/>
              <a:t>ht</a:t>
            </a:r>
            <a:r>
              <a:rPr lang="ko-KR" altLang="en-US" dirty="0"/>
              <a:t>tps://pages.stat.wisc.edu/~sraschka/teaching/stat453-ss2021/</a:t>
            </a:r>
          </a:p>
        </p:txBody>
      </p:sp>
      <p:pic>
        <p:nvPicPr>
          <p:cNvPr id="9218" name="Picture 2" descr="Architecture of a Convolutional Neural Network (CNN)">
            <a:extLst>
              <a:ext uri="{FF2B5EF4-FFF2-40B4-BE49-F238E27FC236}">
                <a16:creationId xmlns:a16="http://schemas.microsoft.com/office/drawing/2014/main" id="{3DF2D408-A626-44FC-9C43-9EFFA908B164}"/>
              </a:ext>
            </a:extLst>
          </p:cNvPr>
          <p:cNvPicPr>
            <a:picLocks noGrp="1" noChangeAspect="1" noChangeArrowheads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319" y="995977"/>
            <a:ext cx="9120410" cy="446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7860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772943-9B05-46C8-B6FD-9CEDA07D6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922681-42B0-4CC0-841B-EDE42C234C6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/>
              <a:t>Which patterns from the training set activate the feature map?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E9A8C6A-5130-4E91-8DBC-D51D90EFE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a CNN Can See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0DC85D6-0D13-4D99-85FC-6A1B5A26F70B}"/>
              </a:ext>
            </a:extLst>
          </p:cNvPr>
          <p:cNvSpPr/>
          <p:nvPr/>
        </p:nvSpPr>
        <p:spPr>
          <a:xfrm>
            <a:off x="2298183" y="5913682"/>
            <a:ext cx="7728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source : </a:t>
            </a:r>
            <a:r>
              <a:rPr lang="en-US" altLang="ko-KR" dirty="0" err="1"/>
              <a:t>ht</a:t>
            </a:r>
            <a:r>
              <a:rPr lang="ko-KR" altLang="en-US" dirty="0"/>
              <a:t>tps://pages.stat.wisc.edu/~sraschka/teaching/stat453-ss2021/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C8E67A-33CD-49A9-BE63-B1723E5487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561"/>
          <a:stretch/>
        </p:blipFill>
        <p:spPr>
          <a:xfrm>
            <a:off x="1073713" y="1525242"/>
            <a:ext cx="9089330" cy="411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248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BE99C6A-B7A3-4CB5-B9F4-743D8D082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D2D6EB0-C16F-4D38-91AB-3C5E94E7092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b="1" dirty="0"/>
              <a:t>Local connectivity </a:t>
            </a:r>
            <a:r>
              <a:rPr lang="en-US" altLang="ko-KR" dirty="0"/>
              <a:t>refers to images represented in a matrix of pixel values</a:t>
            </a:r>
          </a:p>
          <a:p>
            <a:pPr lvl="1"/>
            <a:r>
              <a:rPr lang="en-US" altLang="ko-KR" dirty="0"/>
              <a:t>we connect each neuron to only a patch of input data</a:t>
            </a:r>
          </a:p>
          <a:p>
            <a:pPr lvl="1"/>
            <a:r>
              <a:rPr lang="en-US" altLang="ko-KR" dirty="0"/>
              <a:t>A single element in the feature map is connected to only a small patch of pixels.</a:t>
            </a:r>
          </a:p>
          <a:p>
            <a:r>
              <a:rPr lang="en-US" altLang="ko-KR" dirty="0"/>
              <a:t>Parameter-sharing: </a:t>
            </a:r>
          </a:p>
          <a:p>
            <a:pPr lvl="1"/>
            <a:r>
              <a:rPr lang="en-US" altLang="ko-KR" dirty="0"/>
              <a:t>The same weights are used for different patches of the input image. </a:t>
            </a:r>
          </a:p>
          <a:p>
            <a:r>
              <a:rPr lang="en-US" altLang="ko-KR" dirty="0"/>
              <a:t>Many layers: </a:t>
            </a:r>
          </a:p>
          <a:p>
            <a:pPr lvl="1"/>
            <a:r>
              <a:rPr lang="en-US" altLang="ko-KR" dirty="0"/>
              <a:t>Combining extracted local patterns to global patterns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D8FEC7C-B953-40B3-99AB-DBEC729C2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Main Concepts Behind Convolutional Neural Networks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CFB1C1-0091-4303-82A6-B8A1866C693A}"/>
              </a:ext>
            </a:extLst>
          </p:cNvPr>
          <p:cNvSpPr/>
          <p:nvPr/>
        </p:nvSpPr>
        <p:spPr>
          <a:xfrm>
            <a:off x="2131995" y="5644337"/>
            <a:ext cx="7728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source : </a:t>
            </a:r>
            <a:r>
              <a:rPr lang="en-US" altLang="ko-KR" dirty="0" err="1"/>
              <a:t>ht</a:t>
            </a:r>
            <a:r>
              <a:rPr lang="ko-KR" altLang="en-US" dirty="0"/>
              <a:t>tps://pages.stat.wisc.edu/~sraschka/teaching/stat453-ss2021/</a:t>
            </a:r>
          </a:p>
        </p:txBody>
      </p:sp>
    </p:spTree>
    <p:extLst>
      <p:ext uri="{BB962C8B-B14F-4D97-AF65-F5344CB8AC3E}">
        <p14:creationId xmlns:p14="http://schemas.microsoft.com/office/powerpoint/2010/main" val="1590873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557EEBE-F06C-40BD-B114-E6035FC95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574E8B-79C9-4F0E-BB97-AA026F80DFA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89614" y="844331"/>
            <a:ext cx="11545294" cy="5301738"/>
          </a:xfrm>
        </p:spPr>
        <p:txBody>
          <a:bodyPr/>
          <a:lstStyle/>
          <a:p>
            <a:r>
              <a:rPr lang="en-US" altLang="ko-KR" dirty="0"/>
              <a:t>Hubel</a:t>
            </a:r>
            <a:r>
              <a:rPr lang="ko-KR" altLang="en-US" dirty="0"/>
              <a:t>과 </a:t>
            </a:r>
            <a:r>
              <a:rPr lang="en-US" altLang="ko-KR" dirty="0"/>
              <a:t>Wiesel</a:t>
            </a:r>
            <a:r>
              <a:rPr lang="ko-KR" altLang="en-US" dirty="0"/>
              <a:t>은 시각피질의 세포들을 여러 유형으로 구별 </a:t>
            </a:r>
            <a:r>
              <a:rPr lang="en-US" altLang="ko-KR" dirty="0"/>
              <a:t>(1959)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8EFE838-CB88-4D0B-AAC9-561EC5CC2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 dirty="0"/>
              <a:t>고양이의 </a:t>
            </a:r>
            <a:r>
              <a:rPr lang="ko-KR" altLang="en-US" b="0" dirty="0" err="1"/>
              <a:t>시각피질</a:t>
            </a:r>
            <a:r>
              <a:rPr lang="ko-KR" altLang="en-US" b="0" dirty="0"/>
              <a:t> </a:t>
            </a:r>
            <a:r>
              <a:rPr lang="en-US" altLang="ko-KR" b="0" dirty="0"/>
              <a:t> </a:t>
            </a:r>
            <a:endParaRPr lang="ko-KR" altLang="en-US" dirty="0"/>
          </a:p>
        </p:txBody>
      </p:sp>
      <p:pic>
        <p:nvPicPr>
          <p:cNvPr id="10242" name="Picture 2" descr="5 -Left: Experimental setup from Hubel &amp; Wiesel [136, 137], adapted... |  Download Scientific Diagram">
            <a:extLst>
              <a:ext uri="{FF2B5EF4-FFF2-40B4-BE49-F238E27FC236}">
                <a16:creationId xmlns:a16="http://schemas.microsoft.com/office/drawing/2014/main" id="{3A104F02-A6FF-45BE-A1E3-64C14A75B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194" y="1358297"/>
            <a:ext cx="6921265" cy="451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347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83447B-AA34-4724-88E5-83C3DA1D6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85D026-1CA5-45D4-ACE7-20A0B94A97D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/>
              <a:t>Convolution Operation</a:t>
            </a:r>
          </a:p>
          <a:p>
            <a:pPr lvl="1"/>
            <a:r>
              <a:rPr lang="en-US" altLang="ko-KR" dirty="0"/>
              <a:t>Filters are spatially small along width and height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/>
            <a:r>
              <a:rPr lang="en-US" altLang="ko-KR" dirty="0"/>
              <a:t>Element-wise multiplication between the filter-sized patch of the input image </a:t>
            </a:r>
          </a:p>
          <a:p>
            <a:pPr lvl="1"/>
            <a:r>
              <a:rPr lang="en-US" altLang="ko-KR" dirty="0"/>
              <a:t>And filter is done, which is then summed.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C186AD-6F6C-4E5E-806A-58879A69A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CNN works by comparing images piece by piece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4AFE039-86F8-45A0-BB80-DAAF12B0F851}"/>
              </a:ext>
            </a:extLst>
          </p:cNvPr>
          <p:cNvSpPr/>
          <p:nvPr/>
        </p:nvSpPr>
        <p:spPr>
          <a:xfrm>
            <a:off x="859394" y="5752059"/>
            <a:ext cx="101625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(source)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https://www.oreilly.com/library/view/learning-tensorflow/9781491978504/ch04.html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731FA8-27F9-40D2-B32A-8550D9864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786" y="2320601"/>
            <a:ext cx="691515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8487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BE99C6A-B7A3-4CB5-B9F4-743D8D082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0923654-871B-4110-9D34-FC521AE85D0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/>
              <a:t>A "feature detector" (filter, kernel) slides over the inputs to generate a feature map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D8FEC7C-B953-40B3-99AB-DBEC729C2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Weight Sharing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CFB1C1-0091-4303-82A6-B8A1866C693A}"/>
              </a:ext>
            </a:extLst>
          </p:cNvPr>
          <p:cNvSpPr/>
          <p:nvPr/>
        </p:nvSpPr>
        <p:spPr>
          <a:xfrm>
            <a:off x="2456459" y="5776737"/>
            <a:ext cx="7728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source : </a:t>
            </a:r>
            <a:r>
              <a:rPr lang="en-US" altLang="ko-KR" dirty="0" err="1"/>
              <a:t>ht</a:t>
            </a:r>
            <a:r>
              <a:rPr lang="ko-KR" altLang="en-US" dirty="0"/>
              <a:t>tps://pages.stat.wisc.edu/~sraschka/teaching/stat453-ss2021/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D03F9B-B160-4A36-BD7B-BC59C8F31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342" y="1877022"/>
            <a:ext cx="82867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861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B80E40F-47C8-42F3-BCBC-750964650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DD2493-0999-43C3-B51B-6FFD1D66DDA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/>
              <a:t>Fully-connected layer dealing with such a huge amount of parameters requires many neurons</a:t>
            </a:r>
          </a:p>
          <a:p>
            <a:pPr lvl="1"/>
            <a:r>
              <a:rPr lang="en-US" altLang="ko-KR" dirty="0"/>
              <a:t>it may lead to overfitting </a:t>
            </a:r>
          </a:p>
          <a:p>
            <a:r>
              <a:rPr lang="en-US" altLang="ko-KR" dirty="0"/>
              <a:t>CNN involves very few neurons with fewer parameters to scan an entire image</a:t>
            </a:r>
          </a:p>
          <a:p>
            <a:pPr marL="0" indent="0">
              <a:buNone/>
            </a:pPr>
            <a:endParaRPr lang="ko-KR" altLang="en-US" dirty="0"/>
          </a:p>
          <a:p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644ABDE-9523-4BE8-9E2D-F0B56538B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Fully-Connected layer vs Convnet </a:t>
            </a:r>
            <a:endParaRPr lang="ko-KR" altLang="en-US" dirty="0"/>
          </a:p>
        </p:txBody>
      </p:sp>
      <p:pic>
        <p:nvPicPr>
          <p:cNvPr id="5" name="Picture 4" descr="4. Convolutional Neural Networks - Learning TensorFlow [Book]">
            <a:extLst>
              <a:ext uri="{FF2B5EF4-FFF2-40B4-BE49-F238E27FC236}">
                <a16:creationId xmlns:a16="http://schemas.microsoft.com/office/drawing/2014/main" id="{676F9FFF-228C-4C28-AA37-BA9F3CD33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751" y="2400039"/>
            <a:ext cx="6669969" cy="219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55C1E7F-D542-4CC8-B2A7-F28C10E14AC7}"/>
              </a:ext>
            </a:extLst>
          </p:cNvPr>
          <p:cNvSpPr/>
          <p:nvPr/>
        </p:nvSpPr>
        <p:spPr>
          <a:xfrm>
            <a:off x="761422" y="5884459"/>
            <a:ext cx="109684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(source)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https://www.oreilly.com/library/view/learning-tensorflow/9781491978504/ch04.html</a:t>
            </a:r>
          </a:p>
        </p:txBody>
      </p:sp>
    </p:spTree>
    <p:extLst>
      <p:ext uri="{BB962C8B-B14F-4D97-AF65-F5344CB8AC3E}">
        <p14:creationId xmlns:p14="http://schemas.microsoft.com/office/powerpoint/2010/main" val="42855273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BE99C6A-B7A3-4CB5-B9F4-743D8D082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D8FEC7C-B953-40B3-99AB-DBEC729C2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CNN: Weight Sharing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CFB1C1-0091-4303-82A6-B8A1866C693A}"/>
              </a:ext>
            </a:extLst>
          </p:cNvPr>
          <p:cNvSpPr/>
          <p:nvPr/>
        </p:nvSpPr>
        <p:spPr>
          <a:xfrm>
            <a:off x="2397466" y="6415752"/>
            <a:ext cx="7728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source : </a:t>
            </a:r>
            <a:r>
              <a:rPr lang="en-US" altLang="ko-KR" dirty="0" err="1"/>
              <a:t>ht</a:t>
            </a:r>
            <a:r>
              <a:rPr lang="ko-KR" altLang="en-US" dirty="0"/>
              <a:t>tps://pages.stat.wisc.edu/~sraschka/teaching/stat453-ss2021/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B15176-277C-44AD-8F1C-4955630E9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100" y="872613"/>
            <a:ext cx="4648200" cy="2819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3565587-EFCC-4F51-9402-875D2BC5EF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514" b="28938"/>
          <a:stretch/>
        </p:blipFill>
        <p:spPr>
          <a:xfrm>
            <a:off x="1297679" y="3871683"/>
            <a:ext cx="4128124" cy="205678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727F6CE-DF4E-464B-A745-2C6D18066504}"/>
              </a:ext>
            </a:extLst>
          </p:cNvPr>
          <p:cNvSpPr/>
          <p:nvPr/>
        </p:nvSpPr>
        <p:spPr>
          <a:xfrm>
            <a:off x="6670151" y="3668888"/>
            <a:ext cx="3048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Multiple "feature detectors" (kernels) are used to create multiple feature maps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1293736-52CA-4F1F-9A88-B15688BFFDFC}"/>
              </a:ext>
            </a:extLst>
          </p:cNvPr>
          <p:cNvCxnSpPr>
            <a:stCxn id="9" idx="1"/>
            <a:endCxn id="8" idx="3"/>
          </p:cNvCxnSpPr>
          <p:nvPr/>
        </p:nvCxnSpPr>
        <p:spPr>
          <a:xfrm flipH="1">
            <a:off x="5425803" y="4130553"/>
            <a:ext cx="1244348" cy="76952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603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772943-9B05-46C8-B6FD-9CEDA07D6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E9A8C6A-5130-4E91-8DBC-D51D90EFE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Convolutions with Color Channels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6D4EC65-38DC-4C9B-99A8-863B9CB1F1A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/>
              <a:t>For multiple channels, the feature map does not contain RGB meanings 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38D6966-EE35-4095-8530-DCD7423B369A}"/>
              </a:ext>
            </a:extLst>
          </p:cNvPr>
          <p:cNvGrpSpPr/>
          <p:nvPr/>
        </p:nvGrpSpPr>
        <p:grpSpPr>
          <a:xfrm>
            <a:off x="2241347" y="1375619"/>
            <a:ext cx="6386740" cy="3609897"/>
            <a:chOff x="2446767" y="1690251"/>
            <a:chExt cx="6386740" cy="360989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A7B3EF5-26CA-4091-982C-40A786D50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46767" y="1690251"/>
              <a:ext cx="6386740" cy="3609897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9F3A90C-F39D-4138-8AC8-96C284B93F26}"/>
                </a:ext>
              </a:extLst>
            </p:cNvPr>
            <p:cNvSpPr/>
            <p:nvPr/>
          </p:nvSpPr>
          <p:spPr>
            <a:xfrm>
              <a:off x="7408855" y="1886665"/>
              <a:ext cx="309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rgbClr val="C00000"/>
                  </a:solidFill>
                </a:rPr>
                <a:t>R</a:t>
              </a:r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3680515-E645-48EF-B890-E46D2BFAE6F7}"/>
                </a:ext>
              </a:extLst>
            </p:cNvPr>
            <p:cNvSpPr/>
            <p:nvPr/>
          </p:nvSpPr>
          <p:spPr>
            <a:xfrm>
              <a:off x="7398435" y="2964673"/>
              <a:ext cx="3305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rgbClr val="C00000"/>
                  </a:solidFill>
                </a:rPr>
                <a:t>G</a:t>
              </a: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05B746E-7A32-4BC6-8813-734163780DAA}"/>
                </a:ext>
              </a:extLst>
            </p:cNvPr>
            <p:cNvSpPr/>
            <p:nvPr/>
          </p:nvSpPr>
          <p:spPr>
            <a:xfrm>
              <a:off x="7408855" y="4042681"/>
              <a:ext cx="309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rgbClr val="C00000"/>
                  </a:solidFill>
                </a:rPr>
                <a:t>B</a:t>
              </a:r>
              <a:endParaRPr lang="ko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FE23DF0-42FC-4B18-950E-6C57566CA133}"/>
              </a:ext>
            </a:extLst>
          </p:cNvPr>
          <p:cNvSpPr/>
          <p:nvPr/>
        </p:nvSpPr>
        <p:spPr>
          <a:xfrm>
            <a:off x="772480" y="5723008"/>
            <a:ext cx="3554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(source) 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https://wikidocs.net/64066</a:t>
            </a:r>
          </a:p>
        </p:txBody>
      </p:sp>
    </p:spTree>
    <p:extLst>
      <p:ext uri="{BB962C8B-B14F-4D97-AF65-F5344CB8AC3E}">
        <p14:creationId xmlns:p14="http://schemas.microsoft.com/office/powerpoint/2010/main" val="154562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BE99C6A-B7A3-4CB5-B9F4-743D8D082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D8FEC7C-B953-40B3-99AB-DBEC729C2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 map size: Size Before and After Convolutions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CFB1C1-0091-4303-82A6-B8A1866C693A}"/>
              </a:ext>
            </a:extLst>
          </p:cNvPr>
          <p:cNvSpPr/>
          <p:nvPr/>
        </p:nvSpPr>
        <p:spPr>
          <a:xfrm>
            <a:off x="2436795" y="5550514"/>
            <a:ext cx="7728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source : </a:t>
            </a:r>
            <a:r>
              <a:rPr lang="en-US" altLang="ko-KR" dirty="0" err="1"/>
              <a:t>ht</a:t>
            </a:r>
            <a:r>
              <a:rPr lang="ko-KR" altLang="en-US" dirty="0"/>
              <a:t>tps://pages.stat.wisc.edu/~sraschka/teaching/stat453-ss2021/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D41DB9-B7BF-4A2F-BA4E-F93C5A244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190" y="1269116"/>
            <a:ext cx="790575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780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BE99C6A-B7A3-4CB5-B9F4-743D8D082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1ECE99A-CCC1-4BCE-ADF6-E190C5D5EA4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89614" y="844331"/>
            <a:ext cx="11545294" cy="5301738"/>
          </a:xfrm>
        </p:spPr>
        <p:txBody>
          <a:bodyPr/>
          <a:lstStyle/>
          <a:p>
            <a:r>
              <a:rPr lang="en-US" altLang="ko-KR" dirty="0"/>
              <a:t>Note that CNNs are not really invariant to scale, rotation, translation, etc. </a:t>
            </a:r>
          </a:p>
          <a:p>
            <a:pPr lvl="1"/>
            <a:r>
              <a:rPr lang="en-US" altLang="ko-KR" dirty="0"/>
              <a:t>The activations are still dependent on the location, etc.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D8FEC7C-B953-40B3-99AB-DBEC729C2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CNNs and Translation/Rotation/Scale Invariance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CFB1C1-0091-4303-82A6-B8A1866C693A}"/>
              </a:ext>
            </a:extLst>
          </p:cNvPr>
          <p:cNvSpPr/>
          <p:nvPr/>
        </p:nvSpPr>
        <p:spPr>
          <a:xfrm>
            <a:off x="2298183" y="5805728"/>
            <a:ext cx="7728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source : </a:t>
            </a:r>
            <a:r>
              <a:rPr lang="en-US" altLang="ko-KR" dirty="0" err="1"/>
              <a:t>ht</a:t>
            </a:r>
            <a:r>
              <a:rPr lang="ko-KR" altLang="en-US" dirty="0"/>
              <a:t>tps://pages.stat.wisc.edu/~sraschka/teaching/stat453-ss2021/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456583-9FD7-4700-AEA2-4677C60C9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860" y="1502763"/>
            <a:ext cx="47244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717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21DFC1C-5D17-4DF4-BAFB-440DB814C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BEFD8A-9287-4DCB-B5B8-96B7B22030A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/>
              <a:t>The depth</a:t>
            </a:r>
          </a:p>
          <a:p>
            <a:pPr lvl="1"/>
            <a:r>
              <a:rPr lang="en-US" altLang="ko-KR" dirty="0"/>
              <a:t>the number of filters we use to look for different features in the image.</a:t>
            </a:r>
          </a:p>
          <a:p>
            <a:r>
              <a:rPr lang="en-US" altLang="ko-KR" dirty="0"/>
              <a:t>Stride</a:t>
            </a:r>
          </a:p>
          <a:p>
            <a:pPr lvl="1"/>
            <a:r>
              <a:rPr lang="en-US" altLang="ko-KR" dirty="0"/>
              <a:t>The number of pixels we slide while matching the filter with the input image patch</a:t>
            </a:r>
          </a:p>
          <a:p>
            <a:r>
              <a:rPr lang="en-US" altLang="ko-KR" dirty="0"/>
              <a:t>Zero-padding </a:t>
            </a:r>
          </a:p>
          <a:p>
            <a:pPr lvl="1"/>
            <a:r>
              <a:rPr lang="en-US" altLang="ko-KR" dirty="0"/>
              <a:t>padding zeros around the border of the input image</a:t>
            </a:r>
          </a:p>
          <a:p>
            <a:pPr marL="914400" lvl="2" indent="0">
              <a:buNone/>
            </a:pP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25B4898-9296-45DE-91F1-6F1CA194C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Three hyperparameters in CNN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63039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79E1611-AE6E-4302-BD8C-93A171513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FECF73-0BD7-4F93-9F8F-14BBB1964C4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err="1"/>
              <a:t>Straid</a:t>
            </a:r>
            <a:r>
              <a:rPr lang="en-US" altLang="ko-KR" dirty="0"/>
              <a:t> is range of movement : Stride</a:t>
            </a:r>
          </a:p>
          <a:p>
            <a:pPr lvl="1"/>
            <a:r>
              <a:rPr lang="en-US" altLang="ko-KR" dirty="0"/>
              <a:t>5 × 5 input (spatially) assume 3x3 filter applied with stride, and finally 2x2 size feature map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4145044-AB56-4E5E-B7C9-F4EEAE6C5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Strided Convolution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F0FC5E-A21A-4846-B5D1-5C6A5E7BA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348" y="1781513"/>
            <a:ext cx="9299304" cy="351983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13DCE31-7573-491D-99DA-C9AF562F78CB}"/>
              </a:ext>
            </a:extLst>
          </p:cNvPr>
          <p:cNvSpPr/>
          <p:nvPr/>
        </p:nvSpPr>
        <p:spPr>
          <a:xfrm>
            <a:off x="1979604" y="5715078"/>
            <a:ext cx="34551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(source)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https://wikidocs.net/64066</a:t>
            </a:r>
          </a:p>
        </p:txBody>
      </p:sp>
    </p:spTree>
    <p:extLst>
      <p:ext uri="{BB962C8B-B14F-4D97-AF65-F5344CB8AC3E}">
        <p14:creationId xmlns:p14="http://schemas.microsoft.com/office/powerpoint/2010/main" val="3854851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79E1611-AE6E-4302-BD8C-93A171513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FECF73-0BD7-4F93-9F8F-14BBB1964C4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/>
              <a:t>Zero padding fills zero</a:t>
            </a:r>
          </a:p>
          <a:p>
            <a:pPr lvl="1"/>
            <a:r>
              <a:rPr lang="en-US" altLang="ko-KR" dirty="0"/>
              <a:t>padding=“valid”, padding=“same”</a:t>
            </a:r>
            <a:endParaRPr lang="ko-KR" altLang="en-US" dirty="0"/>
          </a:p>
          <a:p>
            <a:pPr lvl="1"/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4145044-AB56-4E5E-B7C9-F4EEAE6C5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Padding basically extends the area of an image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9293CC-38AC-4134-81B8-C47D14701238}"/>
              </a:ext>
            </a:extLst>
          </p:cNvPr>
          <p:cNvSpPr/>
          <p:nvPr/>
        </p:nvSpPr>
        <p:spPr>
          <a:xfrm>
            <a:off x="389614" y="5893928"/>
            <a:ext cx="77264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(source) https://livebook.manning.com/book/tensorflow-in-action/chapter-4/v-1/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050" name="Picture 2" descr="https://drek4537l1klr.cloudfront.net/ganegedara/v-1/Figures/04_13.png">
            <a:extLst>
              <a:ext uri="{FF2B5EF4-FFF2-40B4-BE49-F238E27FC236}">
                <a16:creationId xmlns:a16="http://schemas.microsoft.com/office/drawing/2014/main" id="{73946B3D-0FD3-493A-A2B0-AA42075B55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61"/>
          <a:stretch/>
        </p:blipFill>
        <p:spPr bwMode="auto">
          <a:xfrm>
            <a:off x="5891275" y="1939383"/>
            <a:ext cx="5214617" cy="269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drek4537l1klr.cloudfront.net/ganegedara/v-1/Figures/04_13.png">
            <a:extLst>
              <a:ext uri="{FF2B5EF4-FFF2-40B4-BE49-F238E27FC236}">
                <a16:creationId xmlns:a16="http://schemas.microsoft.com/office/drawing/2014/main" id="{836868FB-7CAF-41FD-96BB-E30202E4E0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57"/>
          <a:stretch/>
        </p:blipFill>
        <p:spPr bwMode="auto">
          <a:xfrm>
            <a:off x="488891" y="2201854"/>
            <a:ext cx="5214617" cy="217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068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56901B-3E78-4C4B-A3FF-3F1D902AE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7025FC73-C902-427B-A88C-369614595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시각피질</a:t>
            </a:r>
            <a:r>
              <a:rPr lang="ko-KR" altLang="en-US" dirty="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32E524-21D6-4BAB-96FC-70EA162B2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453" y="2467485"/>
            <a:ext cx="9067800" cy="22764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967AE1-86A4-4286-B160-9A77FD05E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854" y="1295861"/>
            <a:ext cx="338137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431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BE99C6A-B7A3-4CB5-B9F4-743D8D082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760B33B-CE73-4BB5-BEE4-A97F2D40E5A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/>
              <a:t>Downside: Information is lost. </a:t>
            </a:r>
          </a:p>
          <a:p>
            <a:pPr lvl="1"/>
            <a:r>
              <a:rPr lang="en-US" altLang="ko-KR" dirty="0"/>
              <a:t>May not matter for classification, but applications where relative position is important (like face recognition)</a:t>
            </a:r>
          </a:p>
          <a:p>
            <a:pPr lvl="1"/>
            <a:r>
              <a:rPr lang="en-US" altLang="ko-KR" dirty="0"/>
              <a:t>In practice for CNNs: some image preprocessing still recommended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D8FEC7C-B953-40B3-99AB-DBEC729C2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Pooling Layers Can Help With Local Invariance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CFB1C1-0091-4303-82A6-B8A1866C693A}"/>
              </a:ext>
            </a:extLst>
          </p:cNvPr>
          <p:cNvSpPr/>
          <p:nvPr/>
        </p:nvSpPr>
        <p:spPr>
          <a:xfrm>
            <a:off x="2298183" y="5913682"/>
            <a:ext cx="7728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source : </a:t>
            </a:r>
            <a:r>
              <a:rPr lang="en-US" altLang="ko-KR" dirty="0" err="1"/>
              <a:t>ht</a:t>
            </a:r>
            <a:r>
              <a:rPr lang="ko-KR" altLang="en-US" dirty="0"/>
              <a:t>tps://pages.stat.wisc.edu/~sraschka/teaching/stat453-ss2021/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FA299F-92A4-490B-A52B-DB03B21C9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898" y="1983290"/>
            <a:ext cx="8668211" cy="365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018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148FECB-1201-4153-9692-EF39B23C38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1D CNN</a:t>
            </a:r>
            <a:r>
              <a:rPr lang="ko-KR" altLang="en-US" dirty="0"/>
              <a:t>으로 </a:t>
            </a:r>
            <a:br>
              <a:rPr lang="en-US" altLang="ko-KR" dirty="0"/>
            </a:br>
            <a:r>
              <a:rPr lang="ko-KR" altLang="en-US" dirty="0"/>
              <a:t>교통흐름 예측하기 위한 전략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67C218F-1896-437E-8620-89C0EC371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309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67C218F-1896-437E-8620-89C0EC371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CC267E-4B7D-46D7-91F1-0854E5D51D6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차원 </a:t>
            </a:r>
            <a:r>
              <a:rPr lang="en-US" altLang="ko-KR" dirty="0"/>
              <a:t>CNN </a:t>
            </a:r>
            <a:r>
              <a:rPr lang="ko-KR" altLang="en-US" dirty="0"/>
              <a:t>방법은 </a:t>
            </a:r>
            <a:r>
              <a:rPr lang="en-US" altLang="ko-KR" dirty="0"/>
              <a:t>2</a:t>
            </a:r>
            <a:r>
              <a:rPr lang="ko-KR" altLang="en-US" dirty="0"/>
              <a:t>차원과 달리</a:t>
            </a:r>
            <a:endParaRPr lang="en-US" altLang="ko-KR" dirty="0"/>
          </a:p>
          <a:p>
            <a:pPr lvl="1"/>
            <a:r>
              <a:rPr lang="ko-KR" altLang="en-US" dirty="0"/>
              <a:t>커널의 한 너비는 특성</a:t>
            </a:r>
            <a:r>
              <a:rPr lang="en-US" altLang="ko-KR" dirty="0"/>
              <a:t>(feature)</a:t>
            </a:r>
            <a:r>
              <a:rPr lang="ko-KR" altLang="en-US" dirty="0"/>
              <a:t>의 길이와 같이 둔다 </a:t>
            </a:r>
            <a:endParaRPr lang="en-US" altLang="ko-KR" dirty="0"/>
          </a:p>
          <a:p>
            <a:pPr lvl="1"/>
            <a:r>
              <a:rPr lang="ko-KR" altLang="en-US" dirty="0"/>
              <a:t>커널의 높이가 </a:t>
            </a:r>
            <a:r>
              <a:rPr lang="en-US" altLang="ko-KR" dirty="0"/>
              <a:t>1</a:t>
            </a:r>
            <a:r>
              <a:rPr lang="ko-KR" altLang="en-US" dirty="0"/>
              <a:t>차원 </a:t>
            </a:r>
            <a:r>
              <a:rPr lang="en-US" altLang="ko-KR" dirty="0"/>
              <a:t>CNN</a:t>
            </a:r>
            <a:r>
              <a:rPr lang="ko-KR" altLang="en-US" dirty="0"/>
              <a:t>의 커널 크기가 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아래 예제는 </a:t>
            </a:r>
            <a:r>
              <a:rPr lang="en-US" altLang="ko-KR" dirty="0"/>
              <a:t>: the kernel size is 2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32B507D-22B5-470C-B84E-3A97C18C7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</a:t>
            </a:r>
            <a:r>
              <a:rPr lang="ko-KR" altLang="en-US" b="0" dirty="0"/>
              <a:t>차원 </a:t>
            </a:r>
            <a:r>
              <a:rPr lang="en-US" altLang="ko-KR" b="0" dirty="0"/>
              <a:t>CNN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905F7E-BE00-4915-81BB-0FC8113BF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813" y="2327944"/>
            <a:ext cx="5893870" cy="319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8881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56761B-1B4D-463A-965D-6AEFAE812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A8417507-5695-4526-AF74-E59A86781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시계열 데이터 유형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6D2CD8-5119-40BF-97C2-F3250110C586}"/>
              </a:ext>
            </a:extLst>
          </p:cNvPr>
          <p:cNvSpPr txBox="1"/>
          <p:nvPr/>
        </p:nvSpPr>
        <p:spPr>
          <a:xfrm>
            <a:off x="774080" y="2505670"/>
            <a:ext cx="46517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2)</a:t>
            </a:r>
          </a:p>
          <a:p>
            <a:r>
              <a:rPr lang="ko-KR" altLang="en-US" dirty="0"/>
              <a:t>시계열 이미지 </a:t>
            </a:r>
            <a:r>
              <a:rPr lang="en-US" altLang="ko-KR" dirty="0"/>
              <a:t>(10</a:t>
            </a:r>
            <a:r>
              <a:rPr lang="ko-KR" altLang="en-US" dirty="0"/>
              <a:t>개의 </a:t>
            </a:r>
            <a:r>
              <a:rPr lang="en-US" altLang="ko-KR" dirty="0" err="1"/>
              <a:t>look_back</a:t>
            </a:r>
            <a:r>
              <a:rPr lang="en-US" altLang="ko-KR" dirty="0"/>
              <a:t>, 3</a:t>
            </a:r>
            <a:r>
              <a:rPr lang="ko-KR" altLang="en-US" dirty="0"/>
              <a:t>개는 </a:t>
            </a:r>
            <a:r>
              <a:rPr lang="en-US" altLang="ko-KR" dirty="0"/>
              <a:t>RGB)</a:t>
            </a:r>
          </a:p>
          <a:p>
            <a:r>
              <a:rPr lang="en-US" altLang="ko-KR" dirty="0" err="1"/>
              <a:t>X_train.shape</a:t>
            </a:r>
            <a:r>
              <a:rPr lang="en-US" altLang="ko-KR" dirty="0"/>
              <a:t> = (10,000, 10, 3)  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85C273-BD00-4A3D-A0DE-1A98F9DD94E1}"/>
              </a:ext>
            </a:extLst>
          </p:cNvPr>
          <p:cNvSpPr txBox="1"/>
          <p:nvPr/>
        </p:nvSpPr>
        <p:spPr>
          <a:xfrm>
            <a:off x="812039" y="1137641"/>
            <a:ext cx="44887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1)</a:t>
            </a:r>
          </a:p>
          <a:p>
            <a:r>
              <a:rPr lang="ko-KR" altLang="en-US" dirty="0"/>
              <a:t>시계열 숫자 </a:t>
            </a:r>
            <a:r>
              <a:rPr lang="en-US" altLang="ko-KR" dirty="0"/>
              <a:t>(10</a:t>
            </a:r>
            <a:r>
              <a:rPr lang="ko-KR" altLang="en-US" dirty="0"/>
              <a:t>개의 </a:t>
            </a:r>
            <a:r>
              <a:rPr lang="en-US" altLang="ko-KR" dirty="0" err="1"/>
              <a:t>look_back</a:t>
            </a:r>
            <a:r>
              <a:rPr lang="en-US" altLang="ko-KR" dirty="0"/>
              <a:t>, 1</a:t>
            </a:r>
            <a:r>
              <a:rPr lang="ko-KR" altLang="en-US" dirty="0"/>
              <a:t>개는 숫자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X_train.shape</a:t>
            </a:r>
            <a:r>
              <a:rPr lang="en-US" altLang="ko-KR" dirty="0"/>
              <a:t> = (10,000, 3, 1)  </a:t>
            </a:r>
          </a:p>
          <a:p>
            <a:r>
              <a:rPr lang="ko-KR" altLang="en-US" dirty="0"/>
              <a:t>커널은 </a:t>
            </a:r>
            <a:r>
              <a:rPr lang="en-US" altLang="ko-KR" dirty="0"/>
              <a:t>k=(3,1)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532B2-2073-44FE-A01C-12FA4FB983B6}"/>
              </a:ext>
            </a:extLst>
          </p:cNvPr>
          <p:cNvSpPr txBox="1"/>
          <p:nvPr/>
        </p:nvSpPr>
        <p:spPr>
          <a:xfrm>
            <a:off x="695422" y="3841743"/>
            <a:ext cx="53094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3)</a:t>
            </a:r>
          </a:p>
          <a:p>
            <a:r>
              <a:rPr lang="ko-KR" altLang="en-US" dirty="0"/>
              <a:t>시계열 문장 </a:t>
            </a:r>
            <a:r>
              <a:rPr lang="en-US" altLang="ko-KR" dirty="0"/>
              <a:t>(10</a:t>
            </a:r>
            <a:r>
              <a:rPr lang="ko-KR" altLang="en-US" dirty="0"/>
              <a:t>개의 </a:t>
            </a:r>
            <a:r>
              <a:rPr lang="en-US" altLang="ko-KR" dirty="0" err="1"/>
              <a:t>look_back</a:t>
            </a:r>
            <a:r>
              <a:rPr lang="en-US" altLang="ko-KR" dirty="0"/>
              <a:t>, 512</a:t>
            </a:r>
            <a:r>
              <a:rPr lang="ko-KR" altLang="en-US" dirty="0"/>
              <a:t>는 </a:t>
            </a:r>
            <a:r>
              <a:rPr lang="ko-KR" altLang="en-US" dirty="0" err="1"/>
              <a:t>임베딩차원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X_train.shape</a:t>
            </a:r>
            <a:r>
              <a:rPr lang="en-US" altLang="ko-KR" dirty="0"/>
              <a:t> = (10,000, 10, 512)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49542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56761B-1B4D-463A-965D-6AEFAE812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F577D1-A812-4E43-9192-F4AAF689130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 err="1"/>
              <a:t>차량검지기</a:t>
            </a:r>
            <a:r>
              <a:rPr lang="ko-KR" altLang="en-US" dirty="0"/>
              <a:t> 데이터의 경우 </a:t>
            </a:r>
            <a:endParaRPr lang="en-US" altLang="ko-KR" dirty="0"/>
          </a:p>
          <a:p>
            <a:pPr lvl="1"/>
            <a:r>
              <a:rPr lang="ko-KR" altLang="en-US" dirty="0"/>
              <a:t>시계열 숫자 </a:t>
            </a:r>
            <a:endParaRPr lang="en-US" altLang="ko-KR" dirty="0"/>
          </a:p>
          <a:p>
            <a:pPr lvl="2"/>
            <a:r>
              <a:rPr lang="en-US" altLang="ko-KR" dirty="0"/>
              <a:t>10</a:t>
            </a:r>
            <a:r>
              <a:rPr lang="ko-KR" altLang="en-US" dirty="0"/>
              <a:t>개의 </a:t>
            </a:r>
            <a:r>
              <a:rPr lang="en-US" altLang="ko-KR" dirty="0" err="1"/>
              <a:t>look_back</a:t>
            </a: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예제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A8417507-5695-4526-AF74-E59A86781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시계열 데이터 유형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B00C30B-91CB-4452-8AFB-56CE5AF35A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385865"/>
              </p:ext>
            </p:extLst>
          </p:nvPr>
        </p:nvGraphicFramePr>
        <p:xfrm>
          <a:off x="5045254" y="2117897"/>
          <a:ext cx="639228" cy="3707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228">
                  <a:extLst>
                    <a:ext uri="{9D8B030D-6E8A-4147-A177-3AD203B41FA5}">
                      <a16:colId xmlns:a16="http://schemas.microsoft.com/office/drawing/2014/main" val="28648245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3791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239715"/>
                  </a:ext>
                </a:extLst>
              </a:tr>
              <a:tr h="37541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737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1960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69279"/>
                  </a:ext>
                </a:extLst>
              </a:tr>
              <a:tr h="28544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0242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033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0041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95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936295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0F7F7521-D4EB-4988-9474-D1D7CA789DDA}"/>
              </a:ext>
            </a:extLst>
          </p:cNvPr>
          <p:cNvSpPr/>
          <p:nvPr/>
        </p:nvSpPr>
        <p:spPr>
          <a:xfrm>
            <a:off x="5058692" y="2489049"/>
            <a:ext cx="612352" cy="1111045"/>
          </a:xfrm>
          <a:prstGeom prst="rect">
            <a:avLst/>
          </a:prstGeom>
          <a:solidFill>
            <a:srgbClr val="4472C4">
              <a:alpha val="2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59C63C4-5659-43C4-ADDE-AFF5E6B4A9DA}"/>
              </a:ext>
            </a:extLst>
          </p:cNvPr>
          <p:cNvSpPr/>
          <p:nvPr/>
        </p:nvSpPr>
        <p:spPr>
          <a:xfrm>
            <a:off x="4705975" y="1000509"/>
            <a:ext cx="70239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2800" dirty="0" err="1">
                <a:solidFill>
                  <a:srgbClr val="C00000"/>
                </a:solidFill>
              </a:rPr>
              <a:t>X_train.shape</a:t>
            </a:r>
            <a:r>
              <a:rPr lang="en-US" altLang="ko-KR" sz="2800" dirty="0">
                <a:solidFill>
                  <a:srgbClr val="C00000"/>
                </a:solidFill>
              </a:rPr>
              <a:t> = (</a:t>
            </a:r>
            <a:r>
              <a:rPr lang="ko-KR" altLang="en-US" sz="2800" dirty="0">
                <a:solidFill>
                  <a:srgbClr val="C00000"/>
                </a:solidFill>
              </a:rPr>
              <a:t>배치</a:t>
            </a:r>
            <a:r>
              <a:rPr lang="en-US" altLang="ko-KR" sz="2800" dirty="0">
                <a:solidFill>
                  <a:srgbClr val="C00000"/>
                </a:solidFill>
              </a:rPr>
              <a:t>, </a:t>
            </a:r>
            <a:r>
              <a:rPr lang="ko-KR" altLang="en-US" sz="2800" dirty="0">
                <a:solidFill>
                  <a:srgbClr val="C00000"/>
                </a:solidFill>
              </a:rPr>
              <a:t>시계열길이</a:t>
            </a:r>
            <a:r>
              <a:rPr lang="en-US" altLang="ko-KR" sz="2800" dirty="0">
                <a:solidFill>
                  <a:srgbClr val="C00000"/>
                </a:solidFill>
              </a:rPr>
              <a:t>,</a:t>
            </a:r>
            <a:r>
              <a:rPr lang="ko-KR" altLang="en-US" sz="2800" dirty="0">
                <a:solidFill>
                  <a:srgbClr val="C00000"/>
                </a:solidFill>
              </a:rPr>
              <a:t>특성</a:t>
            </a:r>
            <a:r>
              <a:rPr lang="en-US" altLang="ko-KR" sz="2800" dirty="0">
                <a:solidFill>
                  <a:srgbClr val="C00000"/>
                </a:solidFill>
              </a:rPr>
              <a:t>)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3A9CFA-B10E-4861-9C73-A17649E7DB69}"/>
              </a:ext>
            </a:extLst>
          </p:cNvPr>
          <p:cNvSpPr/>
          <p:nvPr/>
        </p:nvSpPr>
        <p:spPr>
          <a:xfrm>
            <a:off x="2685742" y="2596581"/>
            <a:ext cx="1550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커널 크기 </a:t>
            </a:r>
            <a:r>
              <a:rPr lang="en-US" altLang="ko-KR" dirty="0"/>
              <a:t>k=3</a:t>
            </a:r>
            <a:endParaRPr lang="ko-KR" altLang="en-US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2EAB3151-CA4C-4C88-82A2-C72ED87A02B5}"/>
              </a:ext>
            </a:extLst>
          </p:cNvPr>
          <p:cNvCxnSpPr>
            <a:stCxn id="10" idx="1"/>
            <a:endCxn id="13" idx="3"/>
          </p:cNvCxnSpPr>
          <p:nvPr/>
        </p:nvCxnSpPr>
        <p:spPr>
          <a:xfrm rot="10800000">
            <a:off x="4236166" y="2781248"/>
            <a:ext cx="822526" cy="2633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CA94BA8-1B6B-4FC5-9734-17BB94C3481A}"/>
              </a:ext>
            </a:extLst>
          </p:cNvPr>
          <p:cNvSpPr/>
          <p:nvPr/>
        </p:nvSpPr>
        <p:spPr>
          <a:xfrm>
            <a:off x="5941748" y="2117897"/>
            <a:ext cx="238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시계열 </a:t>
            </a:r>
            <a:r>
              <a:rPr lang="en-US" altLang="ko-KR" dirty="0" err="1"/>
              <a:t>Look_back</a:t>
            </a:r>
            <a:r>
              <a:rPr lang="en-US" altLang="ko-KR" dirty="0"/>
              <a:t> = 10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704B545-3975-4739-8FA6-97211A948781}"/>
              </a:ext>
            </a:extLst>
          </p:cNvPr>
          <p:cNvSpPr/>
          <p:nvPr/>
        </p:nvSpPr>
        <p:spPr>
          <a:xfrm>
            <a:off x="9996763" y="1771690"/>
            <a:ext cx="1805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특성</a:t>
            </a:r>
            <a:r>
              <a:rPr lang="en-US" altLang="ko-KR" dirty="0"/>
              <a:t>(feature) = 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91347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56761B-1B4D-463A-965D-6AEFAE812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F577D1-A812-4E43-9192-F4AAF689130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텍스트 데이터의 경우 </a:t>
            </a:r>
            <a:endParaRPr lang="en-US" altLang="ko-KR" dirty="0"/>
          </a:p>
          <a:p>
            <a:pPr lvl="1"/>
            <a:r>
              <a:rPr lang="ko-KR" altLang="en-US" dirty="0"/>
              <a:t>시계열 숫자 </a:t>
            </a:r>
            <a:endParaRPr lang="en-US" altLang="ko-KR" dirty="0"/>
          </a:p>
          <a:p>
            <a:pPr lvl="2"/>
            <a:r>
              <a:rPr lang="en-US" altLang="ko-KR" dirty="0"/>
              <a:t>10</a:t>
            </a:r>
            <a:r>
              <a:rPr lang="ko-KR" altLang="en-US" dirty="0"/>
              <a:t>개의 </a:t>
            </a:r>
            <a:r>
              <a:rPr lang="en-US" altLang="ko-KR" dirty="0" err="1"/>
              <a:t>look_back</a:t>
            </a:r>
            <a:endParaRPr lang="en-US" altLang="ko-KR" dirty="0"/>
          </a:p>
          <a:p>
            <a:pPr lvl="1"/>
            <a:r>
              <a:rPr lang="ko-KR" altLang="en-US" dirty="0"/>
              <a:t>단어 </a:t>
            </a:r>
            <a:r>
              <a:rPr lang="ko-KR" altLang="en-US" dirty="0" err="1"/>
              <a:t>임베딩</a:t>
            </a:r>
            <a:r>
              <a:rPr lang="ko-KR" altLang="en-US" dirty="0"/>
              <a:t> 길이</a:t>
            </a:r>
            <a:endParaRPr lang="en-US" altLang="ko-KR" dirty="0"/>
          </a:p>
          <a:p>
            <a:pPr lvl="2"/>
            <a:r>
              <a:rPr lang="ko-KR" altLang="en-US" dirty="0"/>
              <a:t>보통 </a:t>
            </a:r>
            <a:r>
              <a:rPr lang="en-US" altLang="ko-KR" dirty="0"/>
              <a:t>256</a:t>
            </a:r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A8417507-5695-4526-AF74-E59A86781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시계열 데이터 유형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B00C30B-91CB-4452-8AFB-56CE5AF35A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890724"/>
              </p:ext>
            </p:extLst>
          </p:nvPr>
        </p:nvGraphicFramePr>
        <p:xfrm>
          <a:off x="5791870" y="2149598"/>
          <a:ext cx="4325520" cy="3707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345">
                  <a:extLst>
                    <a:ext uri="{9D8B030D-6E8A-4147-A177-3AD203B41FA5}">
                      <a16:colId xmlns:a16="http://schemas.microsoft.com/office/drawing/2014/main" val="2864824539"/>
                    </a:ext>
                  </a:extLst>
                </a:gridCol>
                <a:gridCol w="270345">
                  <a:extLst>
                    <a:ext uri="{9D8B030D-6E8A-4147-A177-3AD203B41FA5}">
                      <a16:colId xmlns:a16="http://schemas.microsoft.com/office/drawing/2014/main" val="3447130750"/>
                    </a:ext>
                  </a:extLst>
                </a:gridCol>
                <a:gridCol w="270345">
                  <a:extLst>
                    <a:ext uri="{9D8B030D-6E8A-4147-A177-3AD203B41FA5}">
                      <a16:colId xmlns:a16="http://schemas.microsoft.com/office/drawing/2014/main" val="2343714641"/>
                    </a:ext>
                  </a:extLst>
                </a:gridCol>
                <a:gridCol w="270345">
                  <a:extLst>
                    <a:ext uri="{9D8B030D-6E8A-4147-A177-3AD203B41FA5}">
                      <a16:colId xmlns:a16="http://schemas.microsoft.com/office/drawing/2014/main" val="3893047642"/>
                    </a:ext>
                  </a:extLst>
                </a:gridCol>
                <a:gridCol w="270345">
                  <a:extLst>
                    <a:ext uri="{9D8B030D-6E8A-4147-A177-3AD203B41FA5}">
                      <a16:colId xmlns:a16="http://schemas.microsoft.com/office/drawing/2014/main" val="3842299370"/>
                    </a:ext>
                  </a:extLst>
                </a:gridCol>
                <a:gridCol w="270345">
                  <a:extLst>
                    <a:ext uri="{9D8B030D-6E8A-4147-A177-3AD203B41FA5}">
                      <a16:colId xmlns:a16="http://schemas.microsoft.com/office/drawing/2014/main" val="4266290706"/>
                    </a:ext>
                  </a:extLst>
                </a:gridCol>
                <a:gridCol w="270345">
                  <a:extLst>
                    <a:ext uri="{9D8B030D-6E8A-4147-A177-3AD203B41FA5}">
                      <a16:colId xmlns:a16="http://schemas.microsoft.com/office/drawing/2014/main" val="827894833"/>
                    </a:ext>
                  </a:extLst>
                </a:gridCol>
                <a:gridCol w="270345">
                  <a:extLst>
                    <a:ext uri="{9D8B030D-6E8A-4147-A177-3AD203B41FA5}">
                      <a16:colId xmlns:a16="http://schemas.microsoft.com/office/drawing/2014/main" val="2815782217"/>
                    </a:ext>
                  </a:extLst>
                </a:gridCol>
                <a:gridCol w="270345">
                  <a:extLst>
                    <a:ext uri="{9D8B030D-6E8A-4147-A177-3AD203B41FA5}">
                      <a16:colId xmlns:a16="http://schemas.microsoft.com/office/drawing/2014/main" val="4261820580"/>
                    </a:ext>
                  </a:extLst>
                </a:gridCol>
                <a:gridCol w="270345">
                  <a:extLst>
                    <a:ext uri="{9D8B030D-6E8A-4147-A177-3AD203B41FA5}">
                      <a16:colId xmlns:a16="http://schemas.microsoft.com/office/drawing/2014/main" val="3887792580"/>
                    </a:ext>
                  </a:extLst>
                </a:gridCol>
                <a:gridCol w="270345">
                  <a:extLst>
                    <a:ext uri="{9D8B030D-6E8A-4147-A177-3AD203B41FA5}">
                      <a16:colId xmlns:a16="http://schemas.microsoft.com/office/drawing/2014/main" val="1552082370"/>
                    </a:ext>
                  </a:extLst>
                </a:gridCol>
                <a:gridCol w="270345">
                  <a:extLst>
                    <a:ext uri="{9D8B030D-6E8A-4147-A177-3AD203B41FA5}">
                      <a16:colId xmlns:a16="http://schemas.microsoft.com/office/drawing/2014/main" val="1824466406"/>
                    </a:ext>
                  </a:extLst>
                </a:gridCol>
                <a:gridCol w="270345">
                  <a:extLst>
                    <a:ext uri="{9D8B030D-6E8A-4147-A177-3AD203B41FA5}">
                      <a16:colId xmlns:a16="http://schemas.microsoft.com/office/drawing/2014/main" val="83109355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5557591"/>
                    </a:ext>
                  </a:extLst>
                </a:gridCol>
                <a:gridCol w="332410">
                  <a:extLst>
                    <a:ext uri="{9D8B030D-6E8A-4147-A177-3AD203B41FA5}">
                      <a16:colId xmlns:a16="http://schemas.microsoft.com/office/drawing/2014/main" val="1291472790"/>
                    </a:ext>
                  </a:extLst>
                </a:gridCol>
                <a:gridCol w="270345">
                  <a:extLst>
                    <a:ext uri="{9D8B030D-6E8A-4147-A177-3AD203B41FA5}">
                      <a16:colId xmlns:a16="http://schemas.microsoft.com/office/drawing/2014/main" val="13531808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3791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239715"/>
                  </a:ext>
                </a:extLst>
              </a:tr>
              <a:tr h="37541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737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1960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69279"/>
                  </a:ext>
                </a:extLst>
              </a:tr>
              <a:tr h="28544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0242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033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0041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95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936295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0F7F7521-D4EB-4988-9474-D1D7CA789DDA}"/>
              </a:ext>
            </a:extLst>
          </p:cNvPr>
          <p:cNvSpPr/>
          <p:nvPr/>
        </p:nvSpPr>
        <p:spPr>
          <a:xfrm>
            <a:off x="5791869" y="2520720"/>
            <a:ext cx="4325519" cy="1111045"/>
          </a:xfrm>
          <a:prstGeom prst="rect">
            <a:avLst/>
          </a:prstGeom>
          <a:solidFill>
            <a:srgbClr val="4472C4">
              <a:alpha val="2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59C63C4-5659-43C4-ADDE-AFF5E6B4A9DA}"/>
              </a:ext>
            </a:extLst>
          </p:cNvPr>
          <p:cNvSpPr/>
          <p:nvPr/>
        </p:nvSpPr>
        <p:spPr>
          <a:xfrm>
            <a:off x="4705975" y="1000509"/>
            <a:ext cx="702390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2800" dirty="0" err="1">
                <a:solidFill>
                  <a:srgbClr val="C00000"/>
                </a:solidFill>
              </a:rPr>
              <a:t>X_train.shape</a:t>
            </a:r>
            <a:r>
              <a:rPr lang="en-US" altLang="ko-KR" sz="2800" dirty="0">
                <a:solidFill>
                  <a:srgbClr val="C00000"/>
                </a:solidFill>
              </a:rPr>
              <a:t> = (</a:t>
            </a:r>
            <a:r>
              <a:rPr lang="ko-KR" altLang="en-US" sz="2800" dirty="0">
                <a:solidFill>
                  <a:srgbClr val="C00000"/>
                </a:solidFill>
              </a:rPr>
              <a:t>배치</a:t>
            </a:r>
            <a:r>
              <a:rPr lang="en-US" altLang="ko-KR" sz="2800" dirty="0">
                <a:solidFill>
                  <a:srgbClr val="C00000"/>
                </a:solidFill>
              </a:rPr>
              <a:t>, </a:t>
            </a:r>
            <a:r>
              <a:rPr lang="ko-KR" altLang="en-US" sz="2800" dirty="0">
                <a:solidFill>
                  <a:srgbClr val="C00000"/>
                </a:solidFill>
              </a:rPr>
              <a:t>시계열길이</a:t>
            </a:r>
            <a:r>
              <a:rPr lang="en-US" altLang="ko-KR" sz="2800" dirty="0">
                <a:solidFill>
                  <a:srgbClr val="C00000"/>
                </a:solidFill>
              </a:rPr>
              <a:t>,</a:t>
            </a:r>
            <a:r>
              <a:rPr lang="ko-KR" altLang="en-US" sz="2800" dirty="0">
                <a:solidFill>
                  <a:srgbClr val="C00000"/>
                </a:solidFill>
              </a:rPr>
              <a:t>특성</a:t>
            </a:r>
            <a:r>
              <a:rPr lang="en-US" altLang="ko-KR" sz="2800" dirty="0">
                <a:solidFill>
                  <a:srgbClr val="C00000"/>
                </a:solidFill>
              </a:rPr>
              <a:t>)</a:t>
            </a:r>
          </a:p>
          <a:p>
            <a:pPr lvl="1"/>
            <a:r>
              <a:rPr lang="en-US" altLang="ko-KR" sz="2800" dirty="0" err="1">
                <a:solidFill>
                  <a:srgbClr val="C00000"/>
                </a:solidFill>
              </a:rPr>
              <a:t>X_train.shape</a:t>
            </a:r>
            <a:r>
              <a:rPr lang="en-US" altLang="ko-KR" sz="2800" dirty="0">
                <a:solidFill>
                  <a:srgbClr val="C00000"/>
                </a:solidFill>
              </a:rPr>
              <a:t>=(10,000,</a:t>
            </a:r>
            <a:r>
              <a:rPr lang="ko-KR" altLang="en-US" sz="2800" dirty="0">
                <a:solidFill>
                  <a:srgbClr val="C00000"/>
                </a:solidFill>
              </a:rPr>
              <a:t> </a:t>
            </a:r>
            <a:r>
              <a:rPr lang="en-US" altLang="ko-KR" sz="2800" dirty="0">
                <a:solidFill>
                  <a:srgbClr val="C00000"/>
                </a:solidFill>
              </a:rPr>
              <a:t>10,</a:t>
            </a:r>
            <a:r>
              <a:rPr lang="ko-KR" altLang="en-US" sz="2800" dirty="0">
                <a:solidFill>
                  <a:srgbClr val="C00000"/>
                </a:solidFill>
              </a:rPr>
              <a:t> </a:t>
            </a:r>
            <a:r>
              <a:rPr lang="en-US" altLang="ko-KR" sz="2800" dirty="0">
                <a:solidFill>
                  <a:srgbClr val="C00000"/>
                </a:solidFill>
              </a:rPr>
              <a:t>256)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3A9CFA-B10E-4861-9C73-A17649E7DB69}"/>
              </a:ext>
            </a:extLst>
          </p:cNvPr>
          <p:cNvSpPr/>
          <p:nvPr/>
        </p:nvSpPr>
        <p:spPr>
          <a:xfrm>
            <a:off x="1820504" y="3343833"/>
            <a:ext cx="1550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커널 크기 </a:t>
            </a:r>
            <a:r>
              <a:rPr lang="en-US" altLang="ko-KR" dirty="0"/>
              <a:t>k=3</a:t>
            </a:r>
            <a:endParaRPr lang="ko-KR" altLang="en-US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2EAB3151-CA4C-4C88-82A2-C72ED87A02B5}"/>
              </a:ext>
            </a:extLst>
          </p:cNvPr>
          <p:cNvCxnSpPr>
            <a:cxnSpLocks/>
            <a:stCxn id="10" idx="1"/>
            <a:endCxn id="13" idx="3"/>
          </p:cNvCxnSpPr>
          <p:nvPr/>
        </p:nvCxnSpPr>
        <p:spPr>
          <a:xfrm rot="10800000" flipV="1">
            <a:off x="3370929" y="3076243"/>
            <a:ext cx="2420941" cy="45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CA94BA8-1B6B-4FC5-9734-17BB94C3481A}"/>
              </a:ext>
            </a:extLst>
          </p:cNvPr>
          <p:cNvSpPr/>
          <p:nvPr/>
        </p:nvSpPr>
        <p:spPr>
          <a:xfrm>
            <a:off x="1503830" y="4220153"/>
            <a:ext cx="238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시계열 </a:t>
            </a:r>
            <a:r>
              <a:rPr lang="en-US" altLang="ko-KR" dirty="0" err="1"/>
              <a:t>Look_back</a:t>
            </a:r>
            <a:r>
              <a:rPr lang="en-US" altLang="ko-KR" dirty="0"/>
              <a:t> = 10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704B545-3975-4739-8FA6-97211A948781}"/>
              </a:ext>
            </a:extLst>
          </p:cNvPr>
          <p:cNvSpPr/>
          <p:nvPr/>
        </p:nvSpPr>
        <p:spPr>
          <a:xfrm>
            <a:off x="1575885" y="4919076"/>
            <a:ext cx="2039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특성</a:t>
            </a:r>
            <a:r>
              <a:rPr lang="en-US" altLang="ko-KR" dirty="0"/>
              <a:t>(feature) = 256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96299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67C218F-1896-437E-8620-89C0EC371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CC267E-4B7D-46D7-91F1-0854E5D51D6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/>
              <a:t>kernel size = 3</a:t>
            </a:r>
          </a:p>
          <a:p>
            <a:pPr lvl="1"/>
            <a:r>
              <a:rPr lang="ko-KR" altLang="en-US" dirty="0"/>
              <a:t>자연어 처리에서 참조되는 단어 묶음의 크기는 커널의 크기에 따라 </a:t>
            </a:r>
            <a:r>
              <a:rPr lang="ko-KR" altLang="en-US" dirty="0" err="1"/>
              <a:t>다릅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32B507D-22B5-470C-B84E-3A97C18C7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(</a:t>
            </a:r>
            <a:r>
              <a:rPr lang="ko-KR" altLang="en-US" b="0" dirty="0"/>
              <a:t>예제</a:t>
            </a:r>
            <a:r>
              <a:rPr lang="en-US" altLang="ko-KR" b="0" dirty="0"/>
              <a:t>) 1</a:t>
            </a:r>
            <a:r>
              <a:rPr lang="ko-KR" altLang="en-US" b="0" dirty="0"/>
              <a:t>차원 </a:t>
            </a:r>
            <a:r>
              <a:rPr lang="en-US" altLang="ko-KR" b="0" dirty="0"/>
              <a:t>CNN </a:t>
            </a:r>
            <a:r>
              <a:rPr lang="ko-KR" altLang="en-US" b="0" dirty="0"/>
              <a:t>단어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7D2282-5D25-44E5-B636-7F4A36337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984" y="2392327"/>
            <a:ext cx="7096032" cy="291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6704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67C218F-1896-437E-8620-89C0EC371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CC267E-4B7D-46D7-91F1-0854E5D51D6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/>
              <a:t>Convolutional layer </a:t>
            </a:r>
          </a:p>
          <a:p>
            <a:pPr lvl="1"/>
            <a:r>
              <a:rPr lang="en-US" altLang="ko-KR"/>
              <a:t>(Convolution operation + activation function) followed by pooling layer on 1D CNN</a:t>
            </a:r>
          </a:p>
          <a:p>
            <a:pPr lvl="1"/>
            <a:r>
              <a:rPr lang="en-US" altLang="ko-KR"/>
              <a:t>max-pooling operation if the kernel size is 2 and 3, </a:t>
            </a:r>
            <a:r>
              <a:rPr lang="ko-KR" altLang="en-US"/>
              <a:t> </a:t>
            </a:r>
            <a:endParaRPr lang="en-US" altLang="ko-KR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32B507D-22B5-470C-B84E-3A97C18C7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1D CNN</a:t>
            </a:r>
            <a:r>
              <a:rPr lang="ko-KR" altLang="en-US"/>
              <a:t>에서 </a:t>
            </a:r>
            <a:r>
              <a:rPr lang="en-US" altLang="ko-KR"/>
              <a:t>Max Pooling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E9625F-8643-4A6A-A42E-973A0CE7E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836" y="2325207"/>
            <a:ext cx="756285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890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67C218F-1896-437E-8620-89C0EC371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BCB8790-0F68-4225-A434-AB0BC65E62F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2451518" y="1296943"/>
            <a:ext cx="7105650" cy="4838700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032B507D-22B5-470C-B84E-3A97C18C7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615" y="0"/>
            <a:ext cx="10090204" cy="704850"/>
          </a:xfrm>
        </p:spPr>
        <p:txBody>
          <a:bodyPr/>
          <a:lstStyle/>
          <a:p>
            <a:r>
              <a:rPr lang="en-US" altLang="ko-KR" dirty="0"/>
              <a:t>1D CNN Architecture : </a:t>
            </a:r>
            <a:r>
              <a:rPr lang="ko-KR" altLang="en-US" dirty="0"/>
              <a:t>문장 예시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58B0DAE-7F64-43E9-BE78-899638B21D8C}"/>
              </a:ext>
            </a:extLst>
          </p:cNvPr>
          <p:cNvGrpSpPr/>
          <p:nvPr/>
        </p:nvGrpSpPr>
        <p:grpSpPr>
          <a:xfrm>
            <a:off x="674253" y="1010669"/>
            <a:ext cx="10404729" cy="4836661"/>
            <a:chOff x="689243" y="989166"/>
            <a:chExt cx="10404729" cy="4836661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CA17F74-A5D8-4246-BB61-AE85472D4DA4}"/>
                </a:ext>
              </a:extLst>
            </p:cNvPr>
            <p:cNvGrpSpPr/>
            <p:nvPr/>
          </p:nvGrpSpPr>
          <p:grpSpPr>
            <a:xfrm>
              <a:off x="4666829" y="989166"/>
              <a:ext cx="6427143" cy="4836661"/>
              <a:chOff x="4666829" y="989166"/>
              <a:chExt cx="6427143" cy="4836661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D6D8A2-14B0-4B79-9027-5AB66BD4FA97}"/>
                  </a:ext>
                </a:extLst>
              </p:cNvPr>
              <p:cNvSpPr txBox="1"/>
              <p:nvPr/>
            </p:nvSpPr>
            <p:spPr>
              <a:xfrm>
                <a:off x="4666829" y="1266684"/>
                <a:ext cx="9756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>
                    <a:solidFill>
                      <a:srgbClr val="FF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6 kernels </a:t>
                </a:r>
                <a:endParaRPr lang="ko-KR" altLang="en-US" sz="1400" b="1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377F9F-B366-428B-8C44-20D381AF0ACF}"/>
                  </a:ext>
                </a:extLst>
              </p:cNvPr>
              <p:cNvSpPr txBox="1"/>
              <p:nvPr/>
            </p:nvSpPr>
            <p:spPr>
              <a:xfrm>
                <a:off x="4886793" y="1811772"/>
                <a:ext cx="5357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>
                    <a:solidFill>
                      <a:srgbClr val="FF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4x6 </a:t>
                </a:r>
                <a:endParaRPr lang="ko-KR" altLang="en-US" sz="1400" b="1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A509DF-F62E-4831-ADC9-36529DAC92AE}"/>
                  </a:ext>
                </a:extLst>
              </p:cNvPr>
              <p:cNvSpPr txBox="1"/>
              <p:nvPr/>
            </p:nvSpPr>
            <p:spPr>
              <a:xfrm>
                <a:off x="4886793" y="2634378"/>
                <a:ext cx="5357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>
                    <a:solidFill>
                      <a:srgbClr val="FF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4x6 </a:t>
                </a:r>
                <a:endParaRPr lang="ko-KR" altLang="en-US" sz="1400" b="1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14D399-04E9-4245-A23E-70E10E7DB886}"/>
                  </a:ext>
                </a:extLst>
              </p:cNvPr>
              <p:cNvSpPr txBox="1"/>
              <p:nvPr/>
            </p:nvSpPr>
            <p:spPr>
              <a:xfrm>
                <a:off x="4939259" y="3551755"/>
                <a:ext cx="5357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>
                    <a:solidFill>
                      <a:srgbClr val="FF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3x6 </a:t>
                </a:r>
                <a:endParaRPr lang="ko-KR" altLang="en-US" sz="1400" b="1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7B7CB2-C24E-403B-B531-3B4A0A1CC7F4}"/>
                  </a:ext>
                </a:extLst>
              </p:cNvPr>
              <p:cNvSpPr txBox="1"/>
              <p:nvPr/>
            </p:nvSpPr>
            <p:spPr>
              <a:xfrm>
                <a:off x="4939259" y="4220472"/>
                <a:ext cx="5357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>
                    <a:solidFill>
                      <a:srgbClr val="FF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3x6 </a:t>
                </a:r>
                <a:endParaRPr lang="ko-KR" altLang="en-US" sz="1400" b="1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B3D5F0-07C1-48BB-ABBD-6E26AEC53C96}"/>
                  </a:ext>
                </a:extLst>
              </p:cNvPr>
              <p:cNvSpPr txBox="1"/>
              <p:nvPr/>
            </p:nvSpPr>
            <p:spPr>
              <a:xfrm>
                <a:off x="4886793" y="5024168"/>
                <a:ext cx="5357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>
                    <a:solidFill>
                      <a:srgbClr val="FF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2x6 </a:t>
                </a:r>
                <a:endParaRPr lang="ko-KR" altLang="en-US" sz="1400" b="1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693829-B020-4371-AC43-2840E651F7D4}"/>
                  </a:ext>
                </a:extLst>
              </p:cNvPr>
              <p:cNvSpPr txBox="1"/>
              <p:nvPr/>
            </p:nvSpPr>
            <p:spPr>
              <a:xfrm>
                <a:off x="4886793" y="5518050"/>
                <a:ext cx="5357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>
                    <a:solidFill>
                      <a:srgbClr val="FF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2x6 </a:t>
                </a:r>
                <a:endParaRPr lang="ko-KR" altLang="en-US" sz="1400" b="1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D3181C-1718-4331-83BE-98FEA5BB4C82}"/>
                  </a:ext>
                </a:extLst>
              </p:cNvPr>
              <p:cNvSpPr txBox="1"/>
              <p:nvPr/>
            </p:nvSpPr>
            <p:spPr>
              <a:xfrm>
                <a:off x="5843557" y="989166"/>
                <a:ext cx="10244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>
                    <a:solidFill>
                      <a:srgbClr val="FF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6 poolings</a:t>
                </a:r>
                <a:endParaRPr lang="ko-KR" altLang="en-US" sz="1400" b="1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0E737F3-D789-4BE5-8582-D138310B8366}"/>
                  </a:ext>
                </a:extLst>
              </p:cNvPr>
              <p:cNvSpPr txBox="1"/>
              <p:nvPr/>
            </p:nvSpPr>
            <p:spPr>
              <a:xfrm>
                <a:off x="7034915" y="1021585"/>
                <a:ext cx="10244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>
                    <a:solidFill>
                      <a:srgbClr val="FF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6 poolings</a:t>
                </a:r>
                <a:endParaRPr lang="ko-KR" altLang="en-US" sz="1400" b="1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089AC39-17F9-43E2-B5BE-9A4A3AB77EA8}"/>
                  </a:ext>
                </a:extLst>
              </p:cNvPr>
              <p:cNvSpPr txBox="1"/>
              <p:nvPr/>
            </p:nvSpPr>
            <p:spPr>
              <a:xfrm>
                <a:off x="8084795" y="1657883"/>
                <a:ext cx="10814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>
                    <a:solidFill>
                      <a:srgbClr val="FF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 FC layers</a:t>
                </a:r>
                <a:endParaRPr lang="ko-KR" altLang="en-US" sz="1400" b="1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E47B723-E962-4A44-B5AE-49DD5E6B677A}"/>
                  </a:ext>
                </a:extLst>
              </p:cNvPr>
              <p:cNvSpPr txBox="1"/>
              <p:nvPr/>
            </p:nvSpPr>
            <p:spPr>
              <a:xfrm>
                <a:off x="8762693" y="2476981"/>
                <a:ext cx="23312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>
                    <a:solidFill>
                      <a:srgbClr val="FF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Softmax for Classification </a:t>
                </a:r>
                <a:endParaRPr lang="ko-KR" altLang="en-US" sz="1400" b="1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D93919-0356-461D-8FBD-A3250850F418}"/>
                  </a:ext>
                </a:extLst>
              </p:cNvPr>
              <p:cNvSpPr txBox="1"/>
              <p:nvPr/>
            </p:nvSpPr>
            <p:spPr>
              <a:xfrm>
                <a:off x="9358234" y="2913830"/>
                <a:ext cx="8176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positive</a:t>
                </a:r>
                <a:endParaRPr lang="ko-KR" altLang="en-US" sz="1400" b="1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8066972-956F-471D-8DF2-D38E4B22541F}"/>
                  </a:ext>
                </a:extLst>
              </p:cNvPr>
              <p:cNvSpPr txBox="1"/>
              <p:nvPr/>
            </p:nvSpPr>
            <p:spPr>
              <a:xfrm>
                <a:off x="9343250" y="3182423"/>
                <a:ext cx="8833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negative</a:t>
                </a:r>
                <a:endParaRPr lang="ko-KR" altLang="en-US" sz="1400" b="1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F4BBF8E-BC76-42D9-BBA0-ACCCA00C1D27}"/>
                </a:ext>
              </a:extLst>
            </p:cNvPr>
            <p:cNvGrpSpPr/>
            <p:nvPr/>
          </p:nvGrpSpPr>
          <p:grpSpPr>
            <a:xfrm>
              <a:off x="689243" y="2314255"/>
              <a:ext cx="3139001" cy="3080166"/>
              <a:chOff x="689243" y="2314255"/>
              <a:chExt cx="3139001" cy="3080166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D33EA0-D4A0-428F-A542-A50526211365}"/>
                  </a:ext>
                </a:extLst>
              </p:cNvPr>
              <p:cNvSpPr txBox="1"/>
              <p:nvPr/>
            </p:nvSpPr>
            <p:spPr>
              <a:xfrm>
                <a:off x="1116462" y="5086644"/>
                <a:ext cx="24162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>
                    <a:solidFill>
                      <a:srgbClr val="0070C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Input with word embedding</a:t>
                </a:r>
                <a:endParaRPr lang="ko-KR" altLang="en-US" sz="1400" b="1">
                  <a:solidFill>
                    <a:srgbClr val="0070C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cxnSp>
            <p:nvCxnSpPr>
              <p:cNvPr id="8" name="직선 화살표 연결선 7">
                <a:extLst>
                  <a:ext uri="{FF2B5EF4-FFF2-40B4-BE49-F238E27FC236}">
                    <a16:creationId xmlns:a16="http://schemas.microsoft.com/office/drawing/2014/main" id="{17A91B9E-A00D-40BE-B746-E25EC205D7C6}"/>
                  </a:ext>
                </a:extLst>
              </p:cNvPr>
              <p:cNvCxnSpPr>
                <a:endCxn id="6" idx="0"/>
              </p:cNvCxnSpPr>
              <p:nvPr/>
            </p:nvCxnSpPr>
            <p:spPr>
              <a:xfrm flipH="1">
                <a:off x="2324582" y="4681909"/>
                <a:ext cx="1108165" cy="404735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EC4212C-B526-49EA-97E4-71B99368A678}"/>
                  </a:ext>
                </a:extLst>
              </p:cNvPr>
              <p:cNvSpPr/>
              <p:nvPr/>
            </p:nvSpPr>
            <p:spPr>
              <a:xfrm>
                <a:off x="689243" y="2314255"/>
                <a:ext cx="313900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400" b="1">
                    <a:solidFill>
                      <a:schemeClr val="accent2">
                        <a:lumMod val="7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'wait for the video and do n't rent it’ </a:t>
                </a:r>
                <a:endParaRPr lang="ko-KR" altLang="en-US" sz="1400" b="1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cxnSp>
            <p:nvCxnSpPr>
              <p:cNvPr id="26" name="연결선: 꺾임 25">
                <a:extLst>
                  <a:ext uri="{FF2B5EF4-FFF2-40B4-BE49-F238E27FC236}">
                    <a16:creationId xmlns:a16="http://schemas.microsoft.com/office/drawing/2014/main" id="{11E8BFF6-974E-4E5C-BD28-399F544EF241}"/>
                  </a:ext>
                </a:extLst>
              </p:cNvPr>
              <p:cNvCxnSpPr>
                <a:cxnSpLocks/>
                <a:stCxn id="17" idx="2"/>
                <a:endCxn id="5" idx="1"/>
              </p:cNvCxnSpPr>
              <p:nvPr/>
            </p:nvCxnSpPr>
            <p:spPr>
              <a:xfrm rot="16200000" flipH="1">
                <a:off x="1808001" y="3072775"/>
                <a:ext cx="1094261" cy="192774"/>
              </a:xfrm>
              <a:prstGeom prst="bentConnector2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239951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936481E-B2D5-43D2-B76E-C8C86C42E7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CNN</a:t>
            </a:r>
            <a:r>
              <a:rPr lang="ko-KR" altLang="en-US" dirty="0"/>
              <a:t>으로 교통흐름 예측 실습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VDS </a:t>
            </a:r>
            <a:r>
              <a:rPr lang="ko-KR" altLang="en-US" dirty="0"/>
              <a:t>데이터</a:t>
            </a:r>
            <a:r>
              <a:rPr lang="en-US" altLang="ko-KR" dirty="0"/>
              <a:t>, CONV1D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E1B3C3-0201-4760-AA86-01933CD81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717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3C9FFD2-EE98-4AFD-870D-84B7F045A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88A9F5-74B6-4AC3-94CD-DDCECB06CE9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/>
              <a:t>Human visual cortex is hierarchical</a:t>
            </a:r>
          </a:p>
          <a:p>
            <a:pPr lvl="1"/>
            <a:r>
              <a:rPr lang="en-US" altLang="ko-KR" dirty="0"/>
              <a:t>We want to learn higher level features by compositing lower-level features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B41255D-F556-4876-9940-F43F9D053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 dirty="0"/>
              <a:t>사람 뇌의 </a:t>
            </a:r>
            <a:r>
              <a:rPr lang="ko-KR" altLang="en-US" b="0" dirty="0" err="1"/>
              <a:t>시각피질</a:t>
            </a:r>
            <a:r>
              <a:rPr lang="en-US" altLang="ko-KR" b="0" dirty="0"/>
              <a:t>(visual cortex)</a:t>
            </a:r>
            <a:r>
              <a:rPr lang="ko-KR" altLang="en-US" b="0" dirty="0"/>
              <a:t> </a:t>
            </a:r>
            <a:endParaRPr lang="ko-KR" altLang="en-US" dirty="0"/>
          </a:p>
        </p:txBody>
      </p:sp>
      <p:pic>
        <p:nvPicPr>
          <p:cNvPr id="5122" name="Picture 2" descr="Frontiers | Why vision is not both hierarchical and feedforward | Frontiers  in Computational Neuroscience">
            <a:extLst>
              <a:ext uri="{FF2B5EF4-FFF2-40B4-BE49-F238E27FC236}">
                <a16:creationId xmlns:a16="http://schemas.microsoft.com/office/drawing/2014/main" id="{BC1427CF-0DE2-4A7F-AD80-B11D184D3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466" y="2382418"/>
            <a:ext cx="9171982" cy="3312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091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D6B156F-C17A-43D0-8960-A17E648B6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DB36D3BF-23FA-43C4-A274-48F235C5A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입력 데이터 다운로드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4152EC-5C2B-4E7D-8251-FA0397406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1243012"/>
            <a:ext cx="1099185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531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C3C0D1-0544-4FCB-B2CC-F851DE061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EF5D792-26ED-4D84-AA83-6A8111B3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속도를 예측해보자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917376-E293-44FF-BCD7-09C80E7E3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745" y="892278"/>
            <a:ext cx="515302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2467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C3C0D1-0544-4FCB-B2CC-F851DE061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EF5D792-26ED-4D84-AA83-6A8111B3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정규화 </a:t>
            </a:r>
            <a:r>
              <a:rPr lang="en-US" altLang="ko-KR" dirty="0"/>
              <a:t>: Speed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E92FD6-7B6A-4BF3-8CCC-0567B9C9F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362" y="995362"/>
            <a:ext cx="71532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209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C3C0D1-0544-4FCB-B2CC-F851DE061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EF5D792-26ED-4D84-AA83-6A8111B3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 </a:t>
            </a:r>
            <a:r>
              <a:rPr lang="ko-KR" altLang="en-US" dirty="0"/>
              <a:t>처럼 </a:t>
            </a:r>
            <a:r>
              <a:rPr lang="en-US" altLang="ko-KR" dirty="0"/>
              <a:t>Conv1d</a:t>
            </a:r>
            <a:r>
              <a:rPr lang="ko-KR" altLang="en-US" dirty="0"/>
              <a:t>를 위한 데이터 구조</a:t>
            </a:r>
            <a:r>
              <a:rPr lang="en-US" altLang="ko-KR" dirty="0"/>
              <a:t>: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8667AF-16FD-4B93-8391-D35661681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740" y="984455"/>
            <a:ext cx="709612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36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C3C0D1-0544-4FCB-B2CC-F851DE061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EF5D792-26ED-4D84-AA83-6A8111B3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나누기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8D4B32-2720-4491-96B8-C91B0676B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53" y="1039914"/>
            <a:ext cx="1121092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738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C3C0D1-0544-4FCB-B2CC-F851DE061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EF5D792-26ED-4D84-AA83-6A8111B3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간단한 </a:t>
            </a:r>
            <a:r>
              <a:rPr lang="en-US" altLang="ko-KR" dirty="0"/>
              <a:t>Conv1D </a:t>
            </a:r>
            <a:r>
              <a:rPr lang="ko-KR" altLang="en-US" dirty="0"/>
              <a:t>모델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20973E-5284-4B51-8F6C-4092B3DAA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1700212"/>
            <a:ext cx="968692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7760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C3C0D1-0544-4FCB-B2CC-F851DE061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EF5D792-26ED-4D84-AA83-6A8111B3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모델과 파라미터 개수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86213B-9471-4318-BCEC-02E36E14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866775"/>
            <a:ext cx="859155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831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C3C0D1-0544-4FCB-B2CC-F851DE061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EF5D792-26ED-4D84-AA83-6A8111B3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실시간 훈련 과정 가시화 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EE91234-A55E-421F-B8AC-AF3666D06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141" y="2011841"/>
            <a:ext cx="5996414" cy="398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AC0200-D906-4F9B-A194-29000750F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38" y="826982"/>
            <a:ext cx="11375923" cy="105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583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C3C0D1-0544-4FCB-B2CC-F851DE061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EF5D792-26ED-4D84-AA83-6A8111B3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 데이터로 </a:t>
            </a:r>
            <a:r>
              <a:rPr lang="en-US" altLang="ko-KR" dirty="0"/>
              <a:t>MSE </a:t>
            </a:r>
            <a:r>
              <a:rPr lang="ko-KR" altLang="en-US" dirty="0"/>
              <a:t>결과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0C6773-DF1D-490C-9CEA-03C5072AC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06" y="1522263"/>
            <a:ext cx="11375923" cy="287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563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C3C0D1-0544-4FCB-B2CC-F851DE061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EF5D792-26ED-4D84-AA83-6A8111B3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정규화된</a:t>
            </a:r>
            <a:r>
              <a:rPr lang="ko-KR" altLang="en-US" dirty="0"/>
              <a:t> 속도 예측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974081-5917-456A-9CDE-4203EFDC4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76312"/>
            <a:ext cx="1051560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42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C03608-4BDE-4658-A322-156DE5D0B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 dirty="0" err="1"/>
              <a:t>시각피질</a:t>
            </a:r>
            <a:r>
              <a:rPr lang="ko-KR" altLang="en-US" b="0" dirty="0"/>
              <a:t> 아키텍처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2017D77-6A57-48F1-AE04-0A8F8993598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신경망으로 발전 </a:t>
            </a:r>
            <a:endParaRPr lang="en-US" altLang="ko-KR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9C0E68-6A1C-4F95-A4A1-D5F2BF492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2D9966-1373-43BA-BA0B-0DD9D0955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916" y="2977193"/>
            <a:ext cx="8957706" cy="301013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6AC1895-15B5-4B5A-90B4-A3916E506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916" y="1536013"/>
            <a:ext cx="8458200" cy="12668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064E827-9486-4E17-B590-BCDCDDEBF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423" y="908340"/>
            <a:ext cx="1750587" cy="48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2862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C3C0D1-0544-4FCB-B2CC-F851DE061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EF5D792-26ED-4D84-AA83-6A8111B3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실제와 예측을 비교 </a:t>
            </a:r>
            <a:r>
              <a:rPr lang="en-US" altLang="ko-KR" dirty="0"/>
              <a:t>(</a:t>
            </a:r>
            <a:r>
              <a:rPr lang="ko-KR" altLang="en-US" dirty="0"/>
              <a:t>정규화 값 사용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C65B21-1B66-47B1-BD67-5AE10745B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107" y="798963"/>
            <a:ext cx="6315075" cy="18383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A23408-6461-4909-BD7C-0F3EA6471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016" y="2743308"/>
            <a:ext cx="6734175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8788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C3C0D1-0544-4FCB-B2CC-F851DE061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61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EF5D792-26ED-4D84-AA83-6A8111B3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실제값과</a:t>
            </a:r>
            <a:r>
              <a:rPr lang="ko-KR" altLang="en-US" dirty="0"/>
              <a:t> 비교를 위한 데이터 환원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B59D53-7CA1-4759-B718-FDC98668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178" y="900726"/>
            <a:ext cx="6419850" cy="8286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9C3261A-A10E-4F9A-ADDC-C513AF4A1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84" y="1937184"/>
            <a:ext cx="11189110" cy="267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3400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C3C0D1-0544-4FCB-B2CC-F851DE061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62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EF5D792-26ED-4D84-AA83-6A8111B3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대전시 유성구 대학로 앞 도로에서 차량 속도</a:t>
            </a:r>
            <a:r>
              <a:rPr lang="en-US" altLang="ko-KR" dirty="0"/>
              <a:t>(km/h) </a:t>
            </a:r>
            <a:r>
              <a:rPr lang="ko-KR" altLang="en-US" dirty="0"/>
              <a:t>예측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B110798-3BF9-4CAD-9745-7DB3DEC1A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359" y="859729"/>
            <a:ext cx="8570041" cy="513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2876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EC8061-F344-427F-A227-6EC34D28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63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074A93C-7080-4FA3-8CEA-2E7271352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원래 값으로 환산 </a:t>
            </a:r>
            <a:r>
              <a:rPr lang="en-US" altLang="ko-KR" dirty="0"/>
              <a:t>: </a:t>
            </a:r>
            <a:r>
              <a:rPr lang="ko-KR" altLang="en-US" dirty="0"/>
              <a:t>속도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F65DDF-BF12-4AF9-AB49-20D81BB7E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2" y="952500"/>
            <a:ext cx="966787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14F2107-0F96-4C5D-975C-4424FDB7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64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AF94ED7-9DC7-4ECF-AE0E-1065CB6F9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실제와 예측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D58F16-64AA-4E8F-BAE6-6ABA7E4C4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29" y="2772081"/>
            <a:ext cx="5480871" cy="1115293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1047895-398A-4925-87B7-C8B57CC4C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479" y="1297243"/>
            <a:ext cx="535305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8614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973636-41AD-4603-B84D-8C32E0C79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65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DB36E5-BCFF-4801-8911-B93D657E813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모델 최적화 </a:t>
            </a:r>
            <a:endParaRPr lang="en-US" altLang="ko-KR" dirty="0"/>
          </a:p>
          <a:p>
            <a:pPr lvl="1"/>
            <a:r>
              <a:rPr lang="en-US" altLang="ko-KR" dirty="0"/>
              <a:t> </a:t>
            </a:r>
            <a:r>
              <a:rPr lang="ko-KR" altLang="en-US" dirty="0"/>
              <a:t>속도</a:t>
            </a:r>
            <a:r>
              <a:rPr lang="en-US" altLang="ko-KR" dirty="0"/>
              <a:t>(Speed)</a:t>
            </a:r>
            <a:r>
              <a:rPr lang="ko-KR" altLang="en-US" dirty="0"/>
              <a:t>와 교통량에 대하여 아래 표를 작성하세요</a:t>
            </a:r>
            <a:endParaRPr lang="en-US" altLang="ko-KR" dirty="0"/>
          </a:p>
          <a:p>
            <a:pPr lvl="2"/>
            <a:r>
              <a:rPr lang="en-US" altLang="ko-KR" dirty="0"/>
              <a:t>Conv1d</a:t>
            </a:r>
            <a:r>
              <a:rPr lang="ko-KR" altLang="en-US" dirty="0"/>
              <a:t>의 </a:t>
            </a:r>
            <a:r>
              <a:rPr lang="en-US" altLang="ko-KR" dirty="0" err="1"/>
              <a:t>kernel_size</a:t>
            </a:r>
            <a:r>
              <a:rPr lang="ko-KR" altLang="en-US" dirty="0"/>
              <a:t> 크기를 최적화 해보세요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 err="1"/>
              <a:t>Look_back</a:t>
            </a:r>
            <a:r>
              <a:rPr lang="en-US" altLang="ko-KR" dirty="0"/>
              <a:t>, </a:t>
            </a:r>
            <a:r>
              <a:rPr lang="ko-KR" altLang="en-US" dirty="0"/>
              <a:t>뉴런</a:t>
            </a:r>
            <a:r>
              <a:rPr lang="en-US" altLang="ko-KR" dirty="0"/>
              <a:t>, </a:t>
            </a:r>
            <a:r>
              <a:rPr lang="ko-KR" altLang="en-US" dirty="0"/>
              <a:t>커널 사이즈 모두 변경 가능 </a:t>
            </a:r>
            <a:r>
              <a:rPr lang="en-US" altLang="ko-KR" dirty="0"/>
              <a:t>(</a:t>
            </a:r>
            <a:r>
              <a:rPr lang="ko-KR" altLang="en-US" dirty="0"/>
              <a:t>옵션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가장 작은 </a:t>
            </a:r>
            <a:r>
              <a:rPr lang="en-US" altLang="ko-KR" dirty="0"/>
              <a:t>MSE </a:t>
            </a:r>
            <a:r>
              <a:rPr lang="ko-KR" altLang="en-US" dirty="0"/>
              <a:t>값을 제출함 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F926D96-BB4E-4379-AFDE-614C3640E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숙제 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303518C-1318-4CE8-96EF-E219052AE0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435171"/>
              </p:ext>
            </p:extLst>
          </p:nvPr>
        </p:nvGraphicFramePr>
        <p:xfrm>
          <a:off x="997469" y="2782802"/>
          <a:ext cx="7488148" cy="22100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305">
                  <a:extLst>
                    <a:ext uri="{9D8B030D-6E8A-4147-A177-3AD203B41FA5}">
                      <a16:colId xmlns:a16="http://schemas.microsoft.com/office/drawing/2014/main" val="1042241011"/>
                    </a:ext>
                  </a:extLst>
                </a:gridCol>
                <a:gridCol w="2133978">
                  <a:extLst>
                    <a:ext uri="{9D8B030D-6E8A-4147-A177-3AD203B41FA5}">
                      <a16:colId xmlns:a16="http://schemas.microsoft.com/office/drawing/2014/main" val="2473926287"/>
                    </a:ext>
                  </a:extLst>
                </a:gridCol>
                <a:gridCol w="1465007">
                  <a:extLst>
                    <a:ext uri="{9D8B030D-6E8A-4147-A177-3AD203B41FA5}">
                      <a16:colId xmlns:a16="http://schemas.microsoft.com/office/drawing/2014/main" val="3525298989"/>
                    </a:ext>
                  </a:extLst>
                </a:gridCol>
                <a:gridCol w="1444964">
                  <a:extLst>
                    <a:ext uri="{9D8B030D-6E8A-4147-A177-3AD203B41FA5}">
                      <a16:colId xmlns:a16="http://schemas.microsoft.com/office/drawing/2014/main" val="2722485443"/>
                    </a:ext>
                  </a:extLst>
                </a:gridCol>
                <a:gridCol w="1376894">
                  <a:extLst>
                    <a:ext uri="{9D8B030D-6E8A-4147-A177-3AD203B41FA5}">
                      <a16:colId xmlns:a16="http://schemas.microsoft.com/office/drawing/2014/main" val="8851767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0070C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rgbClr val="0070C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Look_back</a:t>
                      </a:r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(5</a:t>
                      </a:r>
                      <a:r>
                        <a:rPr lang="ko-KR" altLang="en-US" dirty="0">
                          <a:solidFill>
                            <a:srgbClr val="0070C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시간</a:t>
                      </a:r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)</a:t>
                      </a:r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0070C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뉴런</a:t>
                      </a:r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1=</a:t>
                      </a:r>
                      <a:r>
                        <a:rPr lang="ko-KR" altLang="en-US" dirty="0">
                          <a:solidFill>
                            <a:srgbClr val="0070C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뉴런</a:t>
                      </a:r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2</a:t>
                      </a:r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rgbClr val="0070C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Kernel_size</a:t>
                      </a:r>
                      <a:r>
                        <a:rPr lang="ko-KR" altLang="en-US" dirty="0">
                          <a:solidFill>
                            <a:srgbClr val="0070C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MSE</a:t>
                      </a:r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3778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Speed</a:t>
                      </a:r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60</a:t>
                      </a:r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32</a:t>
                      </a:r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3</a:t>
                      </a:r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?</a:t>
                      </a:r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735115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Speed</a:t>
                      </a:r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60</a:t>
                      </a:r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32</a:t>
                      </a:r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?</a:t>
                      </a:r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?</a:t>
                      </a:r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8334292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Speed</a:t>
                      </a:r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60</a:t>
                      </a:r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32</a:t>
                      </a:r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?</a:t>
                      </a:r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?</a:t>
                      </a:r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3664563"/>
                  </a:ext>
                </a:extLst>
              </a:tr>
              <a:tr h="3761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Speed</a:t>
                      </a:r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60</a:t>
                      </a:r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32</a:t>
                      </a:r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?</a:t>
                      </a:r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?</a:t>
                      </a:r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9906563"/>
                  </a:ext>
                </a:extLst>
              </a:tr>
              <a:tr h="1244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Speed</a:t>
                      </a:r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C0000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?</a:t>
                      </a:r>
                      <a:endParaRPr lang="ko-KR" altLang="en-US" dirty="0">
                        <a:solidFill>
                          <a:srgbClr val="C0000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C0000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?</a:t>
                      </a:r>
                      <a:endParaRPr lang="ko-KR" altLang="en-US" dirty="0">
                        <a:solidFill>
                          <a:srgbClr val="C0000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C0000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?</a:t>
                      </a:r>
                      <a:endParaRPr lang="ko-KR" altLang="en-US" dirty="0">
                        <a:solidFill>
                          <a:srgbClr val="C0000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C0000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?</a:t>
                      </a:r>
                      <a:endParaRPr lang="ko-KR" altLang="en-US" dirty="0">
                        <a:solidFill>
                          <a:srgbClr val="C0000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69891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5D69E637-BB31-47C8-8C7F-6BCE2CB70F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6" t="81051" r="3607"/>
          <a:stretch/>
        </p:blipFill>
        <p:spPr>
          <a:xfrm>
            <a:off x="747252" y="5557335"/>
            <a:ext cx="7275872" cy="38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8266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8B4DC8A-A12D-426A-A204-82040D9C3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2007"/>
            <a:ext cx="12192000" cy="620599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94155C4-45FD-4A78-B5E9-F5C96196987F}"/>
              </a:ext>
            </a:extLst>
          </p:cNvPr>
          <p:cNvGrpSpPr/>
          <p:nvPr/>
        </p:nvGrpSpPr>
        <p:grpSpPr>
          <a:xfrm>
            <a:off x="2462254" y="888355"/>
            <a:ext cx="9144000" cy="2396934"/>
            <a:chOff x="1524000" y="188640"/>
            <a:chExt cx="9144000" cy="2396934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9408368" y="2187791"/>
              <a:ext cx="1259632" cy="1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1524000" y="1062787"/>
              <a:ext cx="5471592" cy="0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207729" y="416457"/>
              <a:ext cx="12041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en-US" altLang="ko-KR" sz="3600">
                  <a:solidFill>
                    <a:srgbClr val="4472C4">
                      <a:lumMod val="75000"/>
                    </a:srgb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2023</a:t>
              </a:r>
              <a:endParaRPr lang="ko-KR" altLang="en-US" sz="3600" dirty="0">
                <a:solidFill>
                  <a:srgbClr val="4472C4">
                    <a:lumMod val="75000"/>
                  </a:srgb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99449" y="1062789"/>
              <a:ext cx="27005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914400" latinLnBrk="1">
                <a:defRPr/>
              </a:pPr>
              <a:r>
                <a:rPr lang="en-US" altLang="ko-KR" sz="1600" dirty="0">
                  <a:solidFill>
                    <a:srgbClr val="4472C4">
                      <a:lumMod val="75000"/>
                    </a:srgbClr>
                  </a:solidFill>
                  <a:latin typeface="Arial" panose="020B0604020202020204" pitchFamily="34" charset="0"/>
                  <a:ea typeface="나눔스퀘어 Bold" panose="020B0600000101010101" pitchFamily="50" charset="-127"/>
                  <a:cs typeface="Arial" panose="020B0604020202020204" pitchFamily="34" charset="0"/>
                </a:rPr>
                <a:t>Korea Institute of Science</a:t>
              </a:r>
            </a:p>
            <a:p>
              <a:pPr algn="r" defTabSz="914400" latinLnBrk="1">
                <a:defRPr/>
              </a:pPr>
              <a:r>
                <a:rPr lang="en-US" altLang="ko-KR" sz="1600" dirty="0">
                  <a:solidFill>
                    <a:srgbClr val="4472C4">
                      <a:lumMod val="75000"/>
                    </a:srgbClr>
                  </a:solidFill>
                  <a:latin typeface="Arial" panose="020B0604020202020204" pitchFamily="34" charset="0"/>
                  <a:ea typeface="나눔스퀘어 Bold" panose="020B0600000101010101" pitchFamily="50" charset="-127"/>
                  <a:cs typeface="Arial" panose="020B0604020202020204" pitchFamily="34" charset="0"/>
                </a:rPr>
                <a:t>and Technology Information</a:t>
              </a:r>
              <a:endParaRPr lang="ko-KR" altLang="en-US" sz="1600" dirty="0">
                <a:solidFill>
                  <a:srgbClr val="4472C4">
                    <a:lumMod val="75000"/>
                  </a:srgbClr>
                </a:solidFill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831783" y="646582"/>
              <a:ext cx="2800767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en-US" altLang="ko-KR" sz="12000" b="1" dirty="0">
                  <a:solidFill>
                    <a:srgbClr val="4472C4">
                      <a:lumMod val="75000"/>
                    </a:srgbClr>
                  </a:solidFill>
                  <a:latin typeface="Agency FB" panose="020B0503020202020204" pitchFamily="34" charset="0"/>
                  <a:ea typeface="맑은 고딕" panose="020B0503020000020004" pitchFamily="50" charset="-127"/>
                </a:rPr>
                <a:t>KISTI</a:t>
              </a:r>
              <a:endParaRPr lang="ko-KR" altLang="en-US" sz="12000" b="1" dirty="0">
                <a:solidFill>
                  <a:srgbClr val="4472C4">
                    <a:lumMod val="75000"/>
                  </a:srgbClr>
                </a:solidFill>
                <a:latin typeface="Agency FB" panose="020B0503020202020204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373CB1-7EBC-4101-AFB2-C98478F65995}"/>
                </a:ext>
              </a:extLst>
            </p:cNvPr>
            <p:cNvSpPr txBox="1"/>
            <p:nvPr/>
          </p:nvSpPr>
          <p:spPr>
            <a:xfrm>
              <a:off x="6816080" y="188640"/>
              <a:ext cx="168988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en-US" altLang="ko-KR" sz="5400" b="1" dirty="0">
                  <a:solidFill>
                    <a:srgbClr val="C00000">
                      <a:alpha val="75000"/>
                    </a:srgbClr>
                  </a:solidFill>
                  <a:latin typeface="Agency FB" panose="020B0503020202020204" pitchFamily="34" charset="0"/>
                  <a:ea typeface="맑은 고딕" panose="020B0503020000020004" pitchFamily="50" charset="-127"/>
                </a:rPr>
                <a:t>TRUST</a:t>
              </a:r>
              <a:endParaRPr lang="ko-KR" altLang="en-US" sz="5400" b="1" dirty="0">
                <a:solidFill>
                  <a:srgbClr val="C00000">
                    <a:alpha val="75000"/>
                  </a:srgbClr>
                </a:solidFill>
                <a:latin typeface="Agency FB" panose="020B0503020202020204" pitchFamily="34" charset="0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5658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7B22E8A-593F-493C-A712-2A7F7EB6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01D3B2D5-08E2-4653-BA11-D955B7827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CNNs for Image Classification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BFB873-84EE-4180-A129-5AE86249BF9E}"/>
              </a:ext>
            </a:extLst>
          </p:cNvPr>
          <p:cNvSpPr/>
          <p:nvPr/>
        </p:nvSpPr>
        <p:spPr>
          <a:xfrm>
            <a:off x="1817363" y="5831493"/>
            <a:ext cx="77985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source :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https://www.hindawi.com/journals/wcmc/2022/7549397/fig2/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59D3D2-14BE-4B84-8771-ACDD3AC70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54" y="1172009"/>
            <a:ext cx="10123949" cy="418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7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BE99C6A-B7A3-4CB5-B9F4-743D8D082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D8FEC7C-B953-40B3-99AB-DBEC729C2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Convolutional Neural Networks</a:t>
            </a:r>
            <a:endParaRPr lang="ko-KR" altLang="en-US" dirty="0"/>
          </a:p>
        </p:txBody>
      </p:sp>
      <p:sp>
        <p:nvSpPr>
          <p:cNvPr id="5" name="AutoShape 2" descr="Details are in the caption following the image">
            <a:extLst>
              <a:ext uri="{FF2B5EF4-FFF2-40B4-BE49-F238E27FC236}">
                <a16:creationId xmlns:a16="http://schemas.microsoft.com/office/drawing/2014/main" id="{2CF0E73F-F003-414C-9800-AE04B163B4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85992E-E8E6-4B86-98A3-31D2C2A7B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59" y="1014036"/>
            <a:ext cx="10376816" cy="41081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56F914-B94E-48D3-8909-F98683B27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37" y="5509138"/>
            <a:ext cx="1014412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516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93840B4-565D-4CEE-8E58-CD3F45F59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B3E917-2578-4343-BB63-984AF12518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89614" y="844331"/>
            <a:ext cx="11545294" cy="5301738"/>
          </a:xfrm>
        </p:spPr>
        <p:txBody>
          <a:bodyPr/>
          <a:lstStyle/>
          <a:p>
            <a:r>
              <a:rPr lang="en-US" altLang="ko-KR" dirty="0"/>
              <a:t>The ImageNet set that was used has ~1.2 million images and 1000 classes</a:t>
            </a:r>
          </a:p>
          <a:p>
            <a:r>
              <a:rPr lang="en-US" altLang="ko-KR" dirty="0"/>
              <a:t>Accuracy is measured as top-5 performance: </a:t>
            </a:r>
          </a:p>
          <a:p>
            <a:pPr lvl="1"/>
            <a:r>
              <a:rPr lang="en-US" altLang="ko-KR" dirty="0"/>
              <a:t>Correct prediction if the true label matches one of the top 5 predictions of the model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66A44F7-9794-4577-9512-AF325825A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History of CNN and ILSVRC winners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BEBA773-111B-4860-9632-B54839929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503" y="2097644"/>
            <a:ext cx="4098362" cy="33435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B960F5-F625-4EF2-A3B6-8A465E004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722" y="5580700"/>
            <a:ext cx="10315575" cy="7048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B7038B8-8B42-4BB3-A8AB-42994850A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0994" y="2164638"/>
            <a:ext cx="3339013" cy="314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1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9229</TotalTime>
  <Words>1797</Words>
  <Application>Microsoft Office PowerPoint</Application>
  <PresentationFormat>와이드스크린</PresentationFormat>
  <Paragraphs>315</Paragraphs>
  <Slides>66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9" baseType="lpstr">
      <vt:lpstr>12롯데마트드림Bold</vt:lpstr>
      <vt:lpstr>12롯데마트드림Medium</vt:lpstr>
      <vt:lpstr>KoPubWorld돋움체 Bold</vt:lpstr>
      <vt:lpstr>Raleway</vt:lpstr>
      <vt:lpstr>나눔스퀘어</vt:lpstr>
      <vt:lpstr>나눔스퀘어 Bold</vt:lpstr>
      <vt:lpstr>나눔스퀘어 Light</vt:lpstr>
      <vt:lpstr>맑은 고딕</vt:lpstr>
      <vt:lpstr>Agency FB</vt:lpstr>
      <vt:lpstr>Arial</vt:lpstr>
      <vt:lpstr>Calibri</vt:lpstr>
      <vt:lpstr>Wingdings</vt:lpstr>
      <vt:lpstr>Office 테마</vt:lpstr>
      <vt:lpstr>PowerPoint 프레젠테이션</vt:lpstr>
      <vt:lpstr>합성곱 신경망 (Convolutional Neural Networks)</vt:lpstr>
      <vt:lpstr>고양이의 시각피질  </vt:lpstr>
      <vt:lpstr>시각피질 </vt:lpstr>
      <vt:lpstr>사람 뇌의 시각피질(visual cortex) </vt:lpstr>
      <vt:lpstr>시각피질 아키텍처</vt:lpstr>
      <vt:lpstr>CNNs for Image Classification</vt:lpstr>
      <vt:lpstr>Convolutional Neural Networks</vt:lpstr>
      <vt:lpstr>History of CNN and ILSVRC winners</vt:lpstr>
      <vt:lpstr>Main Breakthrough for CNNs: AlexNet &amp; ImageNet</vt:lpstr>
      <vt:lpstr>History of CNN</vt:lpstr>
      <vt:lpstr>Common CNN Architectures</vt:lpstr>
      <vt:lpstr>Common Applications of CNNs</vt:lpstr>
      <vt:lpstr>Object Detection and YOLO</vt:lpstr>
      <vt:lpstr>Object Segmentation</vt:lpstr>
      <vt:lpstr>Face Recognition</vt:lpstr>
      <vt:lpstr>Image Synthesis : Generative Adversarial Networks</vt:lpstr>
      <vt:lpstr>Why Computer Vision is (was) Hard:  Challenges with Image Classification</vt:lpstr>
      <vt:lpstr>A computer sees an image as a matrix of numbers </vt:lpstr>
      <vt:lpstr>Why Image Classification is Hard</vt:lpstr>
      <vt:lpstr>Traditional Approaches</vt:lpstr>
      <vt:lpstr>The Main Concepts Behind Convolutional Neural Networks</vt:lpstr>
      <vt:lpstr>Relational inductive biases in deep learning</vt:lpstr>
      <vt:lpstr>Convolutional Neural Network Basics</vt:lpstr>
      <vt:lpstr>Schematic diagram of a basic CNN architecture</vt:lpstr>
      <vt:lpstr>CNN Feature map </vt:lpstr>
      <vt:lpstr>Architecture of a Convolutional Neural Network (CNN)</vt:lpstr>
      <vt:lpstr>What a CNN Can See</vt:lpstr>
      <vt:lpstr>Main Concepts Behind Convolutional Neural Networks</vt:lpstr>
      <vt:lpstr>CNN works by comparing images piece by piece</vt:lpstr>
      <vt:lpstr>Weight Sharing</vt:lpstr>
      <vt:lpstr>Fully-Connected layer vs Convnet </vt:lpstr>
      <vt:lpstr>CNN: Weight Sharing</vt:lpstr>
      <vt:lpstr>Convolutions with Color Channels</vt:lpstr>
      <vt:lpstr>Feature map size: Size Before and After Convolutions</vt:lpstr>
      <vt:lpstr>CNNs and Translation/Rotation/Scale Invariance</vt:lpstr>
      <vt:lpstr>Three hyperparameters in CNN</vt:lpstr>
      <vt:lpstr>Strided Convolution</vt:lpstr>
      <vt:lpstr>Padding basically extends the area of an image</vt:lpstr>
      <vt:lpstr>Pooling Layers Can Help With Local Invariance</vt:lpstr>
      <vt:lpstr>1D CNN으로  교통흐름 예측하기 위한 전략</vt:lpstr>
      <vt:lpstr>1차원 CNN</vt:lpstr>
      <vt:lpstr>시계열 데이터 유형 </vt:lpstr>
      <vt:lpstr>시계열 데이터 유형 </vt:lpstr>
      <vt:lpstr>시계열 데이터 유형 </vt:lpstr>
      <vt:lpstr>(예제) 1차원 CNN 단어</vt:lpstr>
      <vt:lpstr>1D CNN에서 Max Pooling</vt:lpstr>
      <vt:lpstr>1D CNN Architecture : 문장 예시</vt:lpstr>
      <vt:lpstr>CNN으로 교통흐름 예측 실습  - VDS 데이터, CONV1D</vt:lpstr>
      <vt:lpstr>입력 데이터 다운로드</vt:lpstr>
      <vt:lpstr>속도를 예측해보자</vt:lpstr>
      <vt:lpstr>정규화 : Speed</vt:lpstr>
      <vt:lpstr>RNN 처럼 Conv1d를 위한 데이터 구조: </vt:lpstr>
      <vt:lpstr>데이터 나누기 </vt:lpstr>
      <vt:lpstr>간단한 Conv1D 모델 </vt:lpstr>
      <vt:lpstr>모델과 파라미터 개수 </vt:lpstr>
      <vt:lpstr>실시간 훈련 과정 가시화 </vt:lpstr>
      <vt:lpstr>테스트 데이터로 MSE 결과 </vt:lpstr>
      <vt:lpstr>정규화된 속도 예측</vt:lpstr>
      <vt:lpstr>실제와 예측을 비교 (정규화 값 사용)</vt:lpstr>
      <vt:lpstr>실제값과 비교를 위한 데이터 환원 </vt:lpstr>
      <vt:lpstr>대전시 유성구 대학로 앞 도로에서 차량 속도(km/h) 예측 </vt:lpstr>
      <vt:lpstr>원래 값으로 환산 : 속도</vt:lpstr>
      <vt:lpstr>실제와 예측 </vt:lpstr>
      <vt:lpstr>숙제 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1강: 기계학습 생태계의 이해</dc:title>
  <dc:creator>acorn@kisti.re.kr</dc:creator>
  <cp:lastModifiedBy>admin</cp:lastModifiedBy>
  <cp:revision>619</cp:revision>
  <dcterms:created xsi:type="dcterms:W3CDTF">2020-07-02T00:50:42Z</dcterms:created>
  <dcterms:modified xsi:type="dcterms:W3CDTF">2023-05-09T07:31:03Z</dcterms:modified>
</cp:coreProperties>
</file>